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2"/>
  </p:notesMasterIdLst>
  <p:handoutMasterIdLst>
    <p:handoutMasterId r:id="rId13"/>
  </p:handoutMasterIdLst>
  <p:sldIdLst>
    <p:sldId id="282" r:id="rId5"/>
    <p:sldId id="297" r:id="rId6"/>
    <p:sldId id="299" r:id="rId7"/>
    <p:sldId id="298" r:id="rId8"/>
    <p:sldId id="301" r:id="rId9"/>
    <p:sldId id="300" r:id="rId10"/>
    <p:sldId id="302" r:id="rId11"/>
  </p:sldIdLst>
  <p:sldSz cx="18288000" cy="10287000"/>
  <p:notesSz cx="6858000" cy="9144000"/>
  <p:defaultTex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00B7FF"/>
    <a:srgbClr val="990000"/>
    <a:srgbClr val="C4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85194" autoAdjust="0"/>
  </p:normalViewPr>
  <p:slideViewPr>
    <p:cSldViewPr snapToGrid="0">
      <p:cViewPr varScale="1">
        <p:scale>
          <a:sx n="63" d="100"/>
          <a:sy n="63" d="100"/>
        </p:scale>
        <p:origin x="378"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60" d="100"/>
          <a:sy n="60" d="100"/>
        </p:scale>
        <p:origin x="242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11-May-20</a:t>
            </a:fld>
            <a:endParaRPr lang="en-US"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11-May-20</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1371600" rtl="0" eaLnBrk="1" latinLnBrk="0" hangingPunct="1">
      <a:defRPr sz="1800" kern="1200">
        <a:solidFill>
          <a:schemeClr val="tx1"/>
        </a:solidFill>
        <a:latin typeface="+mn-lt"/>
        <a:ea typeface="+mn-ea"/>
        <a:cs typeface="+mn-cs"/>
      </a:defRPr>
    </a:lvl1pPr>
    <a:lvl2pPr marL="685800" algn="l" defTabSz="1371600" rtl="0" eaLnBrk="1" latinLnBrk="0" hangingPunct="1">
      <a:defRPr sz="1800" kern="1200">
        <a:solidFill>
          <a:schemeClr val="tx1"/>
        </a:solidFill>
        <a:latin typeface="+mn-lt"/>
        <a:ea typeface="+mn-ea"/>
        <a:cs typeface="+mn-cs"/>
      </a:defRPr>
    </a:lvl2pPr>
    <a:lvl3pPr marL="1371600" algn="l" defTabSz="1371600" rtl="0" eaLnBrk="1" latinLnBrk="0" hangingPunct="1">
      <a:defRPr sz="1800" kern="1200">
        <a:solidFill>
          <a:schemeClr val="tx1"/>
        </a:solidFill>
        <a:latin typeface="+mn-lt"/>
        <a:ea typeface="+mn-ea"/>
        <a:cs typeface="+mn-cs"/>
      </a:defRPr>
    </a:lvl3pPr>
    <a:lvl4pPr marL="2057400" algn="l" defTabSz="1371600" rtl="0" eaLnBrk="1" latinLnBrk="0" hangingPunct="1">
      <a:defRPr sz="1800" kern="1200">
        <a:solidFill>
          <a:schemeClr val="tx1"/>
        </a:solidFill>
        <a:latin typeface="+mn-lt"/>
        <a:ea typeface="+mn-ea"/>
        <a:cs typeface="+mn-cs"/>
      </a:defRPr>
    </a:lvl4pPr>
    <a:lvl5pPr marL="2743200" algn="l" defTabSz="1371600" rtl="0" eaLnBrk="1" latinLnBrk="0" hangingPunct="1">
      <a:defRPr sz="1800" kern="1200">
        <a:solidFill>
          <a:schemeClr val="tx1"/>
        </a:solidFill>
        <a:latin typeface="+mn-lt"/>
        <a:ea typeface="+mn-ea"/>
        <a:cs typeface="+mn-cs"/>
      </a:defRPr>
    </a:lvl5pPr>
    <a:lvl6pPr marL="3429000" algn="l" defTabSz="1371600" rtl="0" eaLnBrk="1" latinLnBrk="0" hangingPunct="1">
      <a:defRPr sz="1800" kern="1200">
        <a:solidFill>
          <a:schemeClr val="tx1"/>
        </a:solidFill>
        <a:latin typeface="+mn-lt"/>
        <a:ea typeface="+mn-ea"/>
        <a:cs typeface="+mn-cs"/>
      </a:defRPr>
    </a:lvl6pPr>
    <a:lvl7pPr marL="4114800" algn="l" defTabSz="1371600" rtl="0" eaLnBrk="1" latinLnBrk="0" hangingPunct="1">
      <a:defRPr sz="1800" kern="1200">
        <a:solidFill>
          <a:schemeClr val="tx1"/>
        </a:solidFill>
        <a:latin typeface="+mn-lt"/>
        <a:ea typeface="+mn-ea"/>
        <a:cs typeface="+mn-cs"/>
      </a:defRPr>
    </a:lvl7pPr>
    <a:lvl8pPr marL="4800600" algn="l" defTabSz="1371600" rtl="0" eaLnBrk="1" latinLnBrk="0" hangingPunct="1">
      <a:defRPr sz="1800" kern="1200">
        <a:solidFill>
          <a:schemeClr val="tx1"/>
        </a:solidFill>
        <a:latin typeface="+mn-lt"/>
        <a:ea typeface="+mn-ea"/>
        <a:cs typeface="+mn-cs"/>
      </a:defRPr>
    </a:lvl8pPr>
    <a:lvl9pPr marL="5486400" algn="l" defTabSz="1371600"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1</a:t>
            </a:fld>
            <a:endParaRPr lang="en-US" noProof="0"/>
          </a:p>
        </p:txBody>
      </p:sp>
    </p:spTree>
    <p:extLst>
      <p:ext uri="{BB962C8B-B14F-4D97-AF65-F5344CB8AC3E}">
        <p14:creationId xmlns:p14="http://schemas.microsoft.com/office/powerpoint/2010/main" val="386151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2</a:t>
            </a:fld>
            <a:endParaRPr lang="en-US" noProof="0"/>
          </a:p>
        </p:txBody>
      </p:sp>
    </p:spTree>
    <p:extLst>
      <p:ext uri="{BB962C8B-B14F-4D97-AF65-F5344CB8AC3E}">
        <p14:creationId xmlns:p14="http://schemas.microsoft.com/office/powerpoint/2010/main" val="3326205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a:t>
            </a:r>
          </a:p>
          <a:p>
            <a:r>
              <a:rPr lang="en-US" dirty="0"/>
              <a:t>1 – Set the camera in front of the screen</a:t>
            </a:r>
          </a:p>
          <a:p>
            <a:r>
              <a:rPr lang="en-US" dirty="0"/>
              <a:t>2 – Adjust the position so that the camera can record the whole screen, and that the screen covers the entire camera view</a:t>
            </a:r>
          </a:p>
          <a:p>
            <a:r>
              <a:rPr lang="en-US" dirty="0"/>
              <a:t>3 – Record video of the screen</a:t>
            </a:r>
          </a:p>
          <a:p>
            <a:r>
              <a:rPr lang="en-US" dirty="0"/>
              <a:t>4 – Sample the video and get some pictures from it</a:t>
            </a:r>
          </a:p>
          <a:p>
            <a:r>
              <a:rPr lang="en-US" dirty="0"/>
              <a:t>5 – Detect the chessboard and the corners on each of the sampled pictures</a:t>
            </a:r>
          </a:p>
          <a:p>
            <a:r>
              <a:rPr lang="en-US" dirty="0"/>
              <a:t>6 – Estimate the camera parameters</a:t>
            </a:r>
          </a:p>
          <a:p>
            <a:r>
              <a:rPr lang="en-US" dirty="0"/>
              <a:t>7 – Further refine the parameters by nonlinear optimization</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3</a:t>
            </a:fld>
            <a:endParaRPr lang="en-US" noProof="0"/>
          </a:p>
        </p:txBody>
      </p:sp>
    </p:spTree>
    <p:extLst>
      <p:ext uri="{BB962C8B-B14F-4D97-AF65-F5344CB8AC3E}">
        <p14:creationId xmlns:p14="http://schemas.microsoft.com/office/powerpoint/2010/main" val="3808138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Manual calibration requires a person to hold a chessboard pattern on a flat surface, and move the surface while taking pictures, trying to get as many different angles as possible. This is a laborious process that takes time, and the captured images don’t include a broad point distribution.</a:t>
            </a:r>
          </a:p>
          <a:p>
            <a:r>
              <a:rPr lang="en-US" dirty="0"/>
              <a:t>Using the video we can get many more images with no human effort required, which results in more angles and more points, especially near the edges of the screen.</a:t>
            </a:r>
          </a:p>
          <a:p>
            <a:r>
              <a:rPr lang="en-US" dirty="0"/>
              <a:t>This higher density and variation of points will help improve the result of the calibration algorithm</a:t>
            </a:r>
          </a:p>
          <a:p>
            <a:endParaRPr lang="en-US" dirty="0"/>
          </a:p>
        </p:txBody>
      </p:sp>
      <p:sp>
        <p:nvSpPr>
          <p:cNvPr id="4" name="Slide Number Placeholder 3"/>
          <p:cNvSpPr>
            <a:spLocks noGrp="1"/>
          </p:cNvSpPr>
          <p:nvPr>
            <p:ph type="sldNum" sz="quarter" idx="5"/>
          </p:nvPr>
        </p:nvSpPr>
        <p:spPr/>
        <p:txBody>
          <a:bodyPr/>
          <a:lstStyle/>
          <a:p>
            <a:fld id="{8530193B-564F-4854-8A52-728F3FB19C85}" type="slidenum">
              <a:rPr lang="en-US" noProof="0" smtClean="0"/>
              <a:t>4</a:t>
            </a:fld>
            <a:endParaRPr lang="en-US" noProof="0"/>
          </a:p>
        </p:txBody>
      </p:sp>
    </p:spTree>
    <p:extLst>
      <p:ext uri="{BB962C8B-B14F-4D97-AF65-F5344CB8AC3E}">
        <p14:creationId xmlns:p14="http://schemas.microsoft.com/office/powerpoint/2010/main" val="26618890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Zhang’s calibration algorithm, we can estimate the camera parameters, namely the intrinsic matrix K, which includes the focal length, the principal point coordinates and the skewness of the lens, the distortion coefficients, as well as the extrinsic parameters R, the rotation Matrix and t, the translation vector for each image.</a:t>
            </a:r>
          </a:p>
          <a:p>
            <a:r>
              <a:rPr lang="en-US" dirty="0"/>
              <a:t>Having these estimates allows us to </a:t>
            </a:r>
            <a:r>
              <a:rPr lang="en-US" dirty="0" err="1"/>
              <a:t>reproject</a:t>
            </a:r>
            <a:r>
              <a:rPr lang="en-US" dirty="0"/>
              <a:t> an identical chessboard pattern on the image plane, in an attempt to generate an image similar to the original.</a:t>
            </a:r>
          </a:p>
          <a:p>
            <a:r>
              <a:rPr lang="en-US" dirty="0"/>
              <a:t>The parameters, however, are estimated, and thus the </a:t>
            </a:r>
            <a:r>
              <a:rPr lang="en-US" dirty="0" err="1"/>
              <a:t>reprojected</a:t>
            </a:r>
            <a:r>
              <a:rPr lang="en-US" dirty="0"/>
              <a:t> image differs from the original. The distance between the </a:t>
            </a:r>
            <a:r>
              <a:rPr lang="en-US" dirty="0" err="1"/>
              <a:t>reprojected</a:t>
            </a:r>
            <a:r>
              <a:rPr lang="en-US" dirty="0"/>
              <a:t> points and the points found in the original image is the reprojection error.</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5</a:t>
            </a:fld>
            <a:endParaRPr lang="en-US" noProof="0"/>
          </a:p>
        </p:txBody>
      </p:sp>
    </p:spTree>
    <p:extLst>
      <p:ext uri="{BB962C8B-B14F-4D97-AF65-F5344CB8AC3E}">
        <p14:creationId xmlns:p14="http://schemas.microsoft.com/office/powerpoint/2010/main" val="515319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figures are the result of the optimization when run on a video recorded using an early version of the pattern.</a:t>
            </a:r>
          </a:p>
          <a:p>
            <a:r>
              <a:rPr lang="en-US" dirty="0"/>
              <a:t>The goal is to minimize the total error sum of all the images in the sample, which can be achieved by trying different values for all the camera parameters, and getting the best result.</a:t>
            </a:r>
          </a:p>
          <a:p>
            <a:r>
              <a:rPr lang="en-US" dirty="0"/>
              <a:t>This is a lengthy process, and returns the best values found for both the </a:t>
            </a:r>
            <a:r>
              <a:rPr lang="en-US" dirty="0" err="1"/>
              <a:t>Intrinsics</a:t>
            </a:r>
            <a:r>
              <a:rPr lang="en-US" dirty="0"/>
              <a:t> as well as new rotations matrices and translation vectors for each image.</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6</a:t>
            </a:fld>
            <a:endParaRPr lang="en-US" noProof="0"/>
          </a:p>
        </p:txBody>
      </p:sp>
    </p:spTree>
    <p:extLst>
      <p:ext uri="{BB962C8B-B14F-4D97-AF65-F5344CB8AC3E}">
        <p14:creationId xmlns:p14="http://schemas.microsoft.com/office/powerpoint/2010/main" val="12240580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a:t>
            </a:r>
            <a:r>
              <a:rPr lang="en-US" dirty="0" err="1"/>
              <a:t>Maguns</a:t>
            </a:r>
            <a:r>
              <a:rPr lang="en-US" dirty="0"/>
              <a:t> and I worked on developing a system that can calibrate a single camera using a video of a chessboard pattern shown on another monitor, which is in turn recorded by the camera we want to calibrate.</a:t>
            </a:r>
          </a:p>
          <a:p>
            <a:r>
              <a:rPr lang="en-US" dirty="0"/>
              <a:t>The process of the calibration aims to reduce the user action required, which can be tedious and prone to human error, and also allows us to include a bigger variety of images used for the calibration.</a:t>
            </a:r>
          </a:p>
          <a:p>
            <a:r>
              <a:rPr lang="en-US" dirty="0"/>
              <a:t>The initial results of the system were positive, showing comparable outcome to the conventional manual method, and even smaller errors in most of our tests.</a:t>
            </a:r>
          </a:p>
          <a:p>
            <a:r>
              <a:rPr lang="en-US" dirty="0"/>
              <a:t>Finally, the estimated parameters are further refined using nonlinear optimization, to achieve even better results, and a better calibration model.</a:t>
            </a:r>
          </a:p>
        </p:txBody>
      </p:sp>
      <p:sp>
        <p:nvSpPr>
          <p:cNvPr id="4" name="Slide Number Placeholder 3"/>
          <p:cNvSpPr>
            <a:spLocks noGrp="1"/>
          </p:cNvSpPr>
          <p:nvPr>
            <p:ph type="sldNum" sz="quarter" idx="5"/>
          </p:nvPr>
        </p:nvSpPr>
        <p:spPr/>
        <p:txBody>
          <a:bodyPr/>
          <a:lstStyle/>
          <a:p>
            <a:fld id="{8530193B-564F-4854-8A52-728F3FB19C85}" type="slidenum">
              <a:rPr lang="en-US" noProof="0" smtClean="0"/>
              <a:t>7</a:t>
            </a:fld>
            <a:endParaRPr lang="en-US" noProof="0"/>
          </a:p>
        </p:txBody>
      </p:sp>
    </p:spTree>
    <p:extLst>
      <p:ext uri="{BB962C8B-B14F-4D97-AF65-F5344CB8AC3E}">
        <p14:creationId xmlns:p14="http://schemas.microsoft.com/office/powerpoint/2010/main" val="3459832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430485" y="6519444"/>
            <a:ext cx="10197375" cy="2511705"/>
          </a:xfrm>
        </p:spPr>
        <p:txBody>
          <a:bodyPr anchor="b"/>
          <a:lstStyle>
            <a:lvl1pPr algn="r">
              <a:lnSpc>
                <a:spcPts val="7500"/>
              </a:lnSpc>
              <a:defRPr sz="9000" b="1" cap="all" spc="-450" baseline="0">
                <a:solidFill>
                  <a:schemeClr val="tx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0967856" y="6975809"/>
            <a:ext cx="5102217" cy="1788057"/>
          </a:xfrm>
          <a:solidFill>
            <a:schemeClr val="tx1"/>
          </a:solidFill>
        </p:spPr>
        <p:txBody>
          <a:bodyPr lIns="252000" tIns="0" anchor="ctr"/>
          <a:lstStyle>
            <a:lvl1pPr marL="0" indent="0" algn="l">
              <a:lnSpc>
                <a:spcPct val="100000"/>
              </a:lnSpc>
              <a:buNone/>
              <a:defRPr sz="2700" i="1">
                <a:solidFill>
                  <a:schemeClr val="bg1"/>
                </a:solidFill>
                <a:latin typeface="Times New Roman" panose="02020603050405020304" pitchFamily="18" charset="0"/>
                <a:cs typeface="Times New Roman" panose="02020603050405020304" pitchFamily="18"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noProof="0"/>
              <a:t>Click to edit Master subtitle style</a:t>
            </a: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647700" y="1512000"/>
            <a:ext cx="13797000"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648000" y="2268000"/>
            <a:ext cx="4374000" cy="701887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5359350" y="2267215"/>
            <a:ext cx="4374000" cy="701887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10070700" y="2267213"/>
            <a:ext cx="4374000" cy="701887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647700" y="1512000"/>
            <a:ext cx="13797000"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a:xfrm>
            <a:off x="648000" y="2268000"/>
            <a:ext cx="2646000" cy="7018875"/>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3435675" y="2268000"/>
            <a:ext cx="2646000" cy="701887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6223350" y="2268000"/>
            <a:ext cx="2646000" cy="701887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9011025" y="2261302"/>
            <a:ext cx="2646000" cy="701887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11798700" y="2261303"/>
            <a:ext cx="2646000" cy="702557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647702" y="1512000"/>
            <a:ext cx="13797174"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US" noProof="0"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9445658" y="636310"/>
            <a:ext cx="8257881" cy="859724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9799163" y="5458799"/>
            <a:ext cx="7580904" cy="1788057"/>
          </a:xfrm>
          <a:solidFill>
            <a:schemeClr val="bg1"/>
          </a:solidFill>
        </p:spPr>
        <p:txBody>
          <a:bodyPr lIns="252000" tIns="0" anchor="ctr"/>
          <a:lstStyle>
            <a:lvl1pPr marL="0" indent="0" algn="l">
              <a:lnSpc>
                <a:spcPct val="100000"/>
              </a:lnSpc>
              <a:buNone/>
              <a:defRPr sz="2700" i="1">
                <a:solidFill>
                  <a:schemeClr val="tx1"/>
                </a:solidFill>
                <a:latin typeface="Times New Roman" panose="02020603050405020304" pitchFamily="18" charset="0"/>
                <a:cs typeface="Times New Roman" panose="02020603050405020304" pitchFamily="18"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noProof="0"/>
              <a:t>Click to edit Master subtitle style</a:t>
            </a:r>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9799163" y="1489955"/>
            <a:ext cx="7580904" cy="3770202"/>
          </a:xfrm>
        </p:spPr>
        <p:txBody>
          <a:bodyPr/>
          <a:lstStyle>
            <a:lvl1pPr>
              <a:defRPr sz="8100" cap="none">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hasCustomPrompt="1"/>
          </p:nvPr>
        </p:nvSpPr>
        <p:spPr>
          <a:xfrm>
            <a:off x="648000" y="1569563"/>
            <a:ext cx="13797000" cy="769588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hasCustomPrompt="1"/>
          </p:nvPr>
        </p:nvSpPr>
        <p:spPr>
          <a:xfrm>
            <a:off x="648001" y="1569564"/>
            <a:ext cx="6653747" cy="769588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hasCustomPrompt="1"/>
          </p:nvPr>
        </p:nvSpPr>
        <p:spPr>
          <a:xfrm>
            <a:off x="7791254" y="1569564"/>
            <a:ext cx="6653747" cy="769588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648000" y="1602630"/>
            <a:ext cx="6652260" cy="1235868"/>
          </a:xfrm>
          <a:solidFill>
            <a:schemeClr val="tx1"/>
          </a:solidFill>
        </p:spPr>
        <p:txBody>
          <a:bodyPr anchor="ctr"/>
          <a:lstStyle>
            <a:lvl1pPr marL="0" indent="0">
              <a:buNone/>
              <a:defRPr sz="3600" b="1">
                <a:solidFill>
                  <a:schemeClr val="bg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noProof="0"/>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7792740" y="1602630"/>
            <a:ext cx="6652260" cy="1235868"/>
          </a:xfrm>
          <a:solidFill>
            <a:schemeClr val="tx1"/>
          </a:solidFill>
        </p:spPr>
        <p:txBody>
          <a:bodyPr anchor="ctr"/>
          <a:lstStyle>
            <a:lvl1pPr marL="0" indent="0">
              <a:buNone/>
              <a:defRPr sz="3600" b="1">
                <a:solidFill>
                  <a:schemeClr val="bg1"/>
                </a:solidFill>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noProof="0"/>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hasCustomPrompt="1"/>
          </p:nvPr>
        </p:nvSpPr>
        <p:spPr>
          <a:xfrm>
            <a:off x="648002" y="3145129"/>
            <a:ext cx="6652260" cy="613936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7792740" y="3145129"/>
            <a:ext cx="6652260" cy="613936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648000" y="9534526"/>
            <a:ext cx="6172200" cy="547688"/>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648002" y="685800"/>
            <a:ext cx="4739418" cy="2400300"/>
          </a:xfrm>
        </p:spPr>
        <p:txBody>
          <a:bodyPr anchor="b"/>
          <a:lstStyle>
            <a:lvl1pPr>
              <a:defRPr sz="42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648002" y="3086100"/>
            <a:ext cx="4739418" cy="6189876"/>
          </a:xfrm>
        </p:spPr>
        <p:txBody>
          <a:bodyPr/>
          <a:lstStyle>
            <a:lvl1pPr marL="0" indent="0">
              <a:buFont typeface="Arial" panose="020B0604020202020204" pitchFamily="34" charse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noProof="0"/>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hasCustomPrompt="1"/>
          </p:nvPr>
        </p:nvSpPr>
        <p:spPr>
          <a:xfrm>
            <a:off x="5656083" y="685802"/>
            <a:ext cx="9035591" cy="8590176"/>
          </a:xfrm>
        </p:spPr>
        <p:txBody>
          <a:bodyPr/>
          <a:lstStyle>
            <a:lvl1pPr>
              <a:defRPr sz="3000"/>
            </a:lvl1pPr>
            <a:lvl2pPr>
              <a:defRPr sz="2700"/>
            </a:lvl2pPr>
            <a:lvl3pPr>
              <a:defRPr sz="2400"/>
            </a:lvl3pPr>
            <a:lvl4pPr>
              <a:defRPr sz="2100"/>
            </a:lvl4pPr>
            <a:lvl5pPr>
              <a:defRPr sz="2100"/>
            </a:lvl5pPr>
            <a:lvl6pPr>
              <a:defRPr sz="3000"/>
            </a:lvl6pPr>
            <a:lvl7pPr>
              <a:defRPr sz="3000"/>
            </a:lvl7pPr>
            <a:lvl8pPr>
              <a:defRPr sz="3000"/>
            </a:lvl8pPr>
            <a:lvl9pPr>
              <a:defRPr sz="3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648000" y="9534526"/>
            <a:ext cx="6172200" cy="547688"/>
          </a:xfrm>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648002" y="685800"/>
            <a:ext cx="4739418" cy="2400300"/>
          </a:xfrm>
        </p:spPr>
        <p:txBody>
          <a:bodyPr anchor="b"/>
          <a:lstStyle>
            <a:lvl1pPr>
              <a:defRPr sz="4200"/>
            </a:lvl1pPr>
          </a:lstStyle>
          <a:p>
            <a:r>
              <a:rPr lang="en-US" noProof="0"/>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648002" y="3086100"/>
            <a:ext cx="4739418" cy="6189876"/>
          </a:xfrm>
        </p:spPr>
        <p:txBody>
          <a:bodyPr/>
          <a:lstStyle>
            <a:lvl1pPr marL="0" indent="0">
              <a:buFont typeface="Arial" panose="020B0604020202020204" pitchFamily="34" charse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noProof="0"/>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5682032" y="685802"/>
            <a:ext cx="8924802" cy="8590176"/>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r>
              <a:rPr lang="en-US" noProof="0"/>
              <a:t>Click icon to add picture</a:t>
            </a:r>
            <a:endParaRPr lang="en-US" noProof="0" dirty="0"/>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103912" y="100445"/>
            <a:ext cx="14866802" cy="1009101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430485" y="6519444"/>
            <a:ext cx="10197375" cy="2511705"/>
          </a:xfrm>
        </p:spPr>
        <p:txBody>
          <a:bodyPr anchor="b"/>
          <a:lstStyle>
            <a:lvl1pPr algn="r">
              <a:lnSpc>
                <a:spcPts val="7500"/>
              </a:lnSpc>
              <a:defRPr sz="9000" b="1" cap="all" spc="-45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0989627" y="6975809"/>
            <a:ext cx="3684315" cy="1788057"/>
          </a:xfrm>
          <a:solidFill>
            <a:schemeClr val="bg1"/>
          </a:solidFill>
        </p:spPr>
        <p:txBody>
          <a:bodyPr lIns="252000" tIns="0" anchor="ctr"/>
          <a:lstStyle>
            <a:lvl1pPr marL="0" indent="0" algn="l">
              <a:lnSpc>
                <a:spcPct val="100000"/>
              </a:lnSpc>
              <a:buNone/>
              <a:defRPr sz="2700" i="1">
                <a:solidFill>
                  <a:schemeClr val="tx1"/>
                </a:solidFill>
                <a:latin typeface="Times New Roman" panose="02020603050405020304" pitchFamily="18" charset="0"/>
                <a:cs typeface="Times New Roman" panose="02020603050405020304" pitchFamily="18"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10191464"/>
            <a:ext cx="14970714" cy="95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1"/>
            <a:ext cx="14970714" cy="95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5067661" y="5115428"/>
            <a:ext cx="10239236" cy="10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103910" y="95537"/>
            <a:ext cx="14866802" cy="10091019"/>
          </a:xfrm>
          <a:solidFill>
            <a:schemeClr val="tx1">
              <a:lumMod val="75000"/>
              <a:lumOff val="25000"/>
            </a:schemeClr>
          </a:solidFill>
        </p:spPr>
        <p:txBody>
          <a:bodyPr anchor="ctr"/>
          <a:lstStyle>
            <a:lvl1pPr marL="0" indent="0" algn="ctr">
              <a:buNone/>
              <a:defRPr sz="18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430485" y="6519444"/>
            <a:ext cx="10197375" cy="2511705"/>
          </a:xfrm>
        </p:spPr>
        <p:txBody>
          <a:bodyPr anchor="b"/>
          <a:lstStyle>
            <a:lvl1pPr algn="r">
              <a:lnSpc>
                <a:spcPts val="7500"/>
              </a:lnSpc>
              <a:defRPr sz="9000" b="1" cap="all" spc="-450" baseline="0">
                <a:solidFill>
                  <a:schemeClr val="bg1"/>
                </a:solidFill>
                <a:latin typeface="+mj-lt"/>
              </a:defRPr>
            </a:lvl1pPr>
          </a:lstStyle>
          <a:p>
            <a:r>
              <a:rPr lang="en-US" noProof="0"/>
              <a:t>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10989627" y="6975809"/>
            <a:ext cx="3684315" cy="1788057"/>
          </a:xfrm>
          <a:solidFill>
            <a:schemeClr val="bg1"/>
          </a:solidFill>
        </p:spPr>
        <p:txBody>
          <a:bodyPr lIns="252000" tIns="0" anchor="ctr"/>
          <a:lstStyle>
            <a:lvl1pPr marL="0" indent="0" algn="l">
              <a:lnSpc>
                <a:spcPct val="100000"/>
              </a:lnSpc>
              <a:buNone/>
              <a:defRPr sz="2700" i="1">
                <a:solidFill>
                  <a:schemeClr val="tx1"/>
                </a:solidFill>
                <a:latin typeface="Times New Roman" panose="02020603050405020304" pitchFamily="18" charset="0"/>
                <a:cs typeface="Times New Roman" panose="02020603050405020304" pitchFamily="18"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noProof="0"/>
              <a:t>Click to edit Master subtitle style</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10191464"/>
            <a:ext cx="14970714" cy="95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1"/>
            <a:ext cx="14970714" cy="95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5067661" y="5115428"/>
            <a:ext cx="10239236" cy="103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14970714" y="0"/>
            <a:ext cx="3317286" cy="9288000"/>
          </a:xfrm>
          <a:solidFill>
            <a:schemeClr val="bg1">
              <a:lumMod val="95000"/>
            </a:schemeClr>
          </a:solidFill>
        </p:spPr>
        <p:txBody>
          <a:bodyPr anchor="ctr"/>
          <a:lstStyle>
            <a:lvl1pPr marL="0" indent="0" algn="ctr">
              <a:buNone/>
              <a:defRPr sz="1800" i="1">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6667630" y="2711925"/>
            <a:ext cx="7777370" cy="648000"/>
          </a:xfrm>
        </p:spPr>
        <p:txBody>
          <a:bodyPr/>
          <a:lstStyle>
            <a:lvl1pPr algn="r">
              <a:defRPr>
                <a:solidFill>
                  <a:schemeClr val="tx1"/>
                </a:solidFill>
              </a:defRPr>
            </a:lvl1pPr>
          </a:lstStyle>
          <a:p>
            <a:r>
              <a:rPr lang="en-US" noProof="0"/>
              <a:t>Click to edit page title</a:t>
            </a:r>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6667330" y="3575925"/>
            <a:ext cx="7777370" cy="540000"/>
          </a:xfrm>
        </p:spPr>
        <p:txBody>
          <a:bodyPr/>
          <a:lstStyle>
            <a:lvl1pPr marL="0" indent="0" algn="r">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6667500" y="4362450"/>
            <a:ext cx="7777200" cy="492555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5735090" y="2015860"/>
            <a:ext cx="5605200" cy="5900468"/>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US" noProof="0" smtClean="0"/>
              <a:pPr/>
              <a:t>‹#›</a:t>
            </a:fld>
            <a:endParaRPr lang="en-US" noProof="0"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11340290" y="2017205"/>
            <a:ext cx="5606289" cy="5900468"/>
          </a:xfrm>
          <a:solidFill>
            <a:schemeClr val="tx1">
              <a:lumMod val="75000"/>
              <a:lumOff val="25000"/>
            </a:schemeClr>
          </a:solidFill>
        </p:spPr>
        <p:txBody>
          <a:bodyPr anchor="ctr"/>
          <a:lstStyle>
            <a:lvl1pPr marL="0" indent="0" algn="ctr">
              <a:buNone/>
              <a:defRPr sz="18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648000" y="648000"/>
            <a:ext cx="13696650" cy="648000"/>
          </a:xfrm>
        </p:spPr>
        <p:txBody>
          <a:bodyPr/>
          <a:lstStyle/>
          <a:p>
            <a:r>
              <a:rPr lang="en-US" noProof="0"/>
              <a:t>Click to edit Master title style</a:t>
            </a:r>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647700" y="1512000"/>
            <a:ext cx="10343850"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648000" y="648000"/>
            <a:ext cx="13797000" cy="648000"/>
          </a:xfrm>
        </p:spPr>
        <p:txBody>
          <a:bodyPr/>
          <a:lstStyle>
            <a:lvl1pPr>
              <a:defRPr>
                <a:solidFill>
                  <a:schemeClr val="tx1"/>
                </a:solidFill>
              </a:defRPr>
            </a:lvl1pPr>
          </a:lstStyle>
          <a:p>
            <a:r>
              <a:rPr lang="en-US" noProof="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647700" y="1512000"/>
            <a:ext cx="13797000"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648000" y="2148444"/>
            <a:ext cx="6750000" cy="790614"/>
          </a:xfrm>
          <a:solidFill>
            <a:schemeClr val="tx1"/>
          </a:solidFill>
        </p:spPr>
        <p:txBody>
          <a:bodyPr lIns="180000" tIns="36000" anchor="ctr"/>
          <a:lstStyle>
            <a:lvl1pPr marL="0" indent="0">
              <a:buNone/>
              <a:defRPr sz="3600" b="1" spc="-225">
                <a:solidFill>
                  <a:schemeClr val="bg1"/>
                </a:solidFill>
                <a:latin typeface="+mj-lt"/>
              </a:defRPr>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noProof="0"/>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hasCustomPrompt="1"/>
          </p:nvPr>
        </p:nvSpPr>
        <p:spPr>
          <a:xfrm>
            <a:off x="648000" y="3035502"/>
            <a:ext cx="6750000" cy="6252498"/>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7694700" y="2149658"/>
            <a:ext cx="6750000" cy="787925"/>
          </a:xfrm>
          <a:solidFill>
            <a:schemeClr val="tx1"/>
          </a:solidFill>
        </p:spPr>
        <p:txBody>
          <a:bodyPr lIns="180000" tIns="36000" anchor="ctr"/>
          <a:lstStyle>
            <a:lvl1pPr marL="0" indent="0">
              <a:buNone/>
              <a:defRPr sz="3600" b="1" spc="-225">
                <a:solidFill>
                  <a:schemeClr val="bg1"/>
                </a:solidFill>
                <a:latin typeface="+mj-lt"/>
              </a:defRPr>
            </a:lvl1pPr>
          </a:lstStyle>
          <a:p>
            <a:pPr lvl="0"/>
            <a:r>
              <a:rPr lang="en-US" noProof="0"/>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7694700" y="3030539"/>
            <a:ext cx="6750000" cy="625633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9448801" y="648000"/>
            <a:ext cx="8208170" cy="8638875"/>
          </a:xfrm>
          <a:solidFill>
            <a:schemeClr val="tx1">
              <a:lumMod val="75000"/>
              <a:lumOff val="25000"/>
            </a:schemeClr>
          </a:solidFill>
        </p:spPr>
        <p:txBody>
          <a:bodyPr anchor="ctr"/>
          <a:lstStyle>
            <a:lvl1pPr marL="0" indent="0" algn="ctr">
              <a:buNone/>
              <a:defRPr sz="1800" i="1">
                <a:solidFill>
                  <a:schemeClr val="bg1"/>
                </a:solidFill>
                <a:latin typeface="Times New Roman" panose="02020603050405020304" pitchFamily="18" charset="0"/>
                <a:cs typeface="Times New Roman" panose="02020603050405020304" pitchFamily="18" charset="0"/>
              </a:defRPr>
            </a:lvl1pPr>
          </a:lstStyle>
          <a:p>
            <a:r>
              <a:rPr lang="en-US" noProof="0"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5812971" y="7644948"/>
            <a:ext cx="3043029" cy="1641927"/>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Enter your caption</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61540" y="3169190"/>
            <a:ext cx="10197375" cy="2511705"/>
          </a:xfrm>
        </p:spPr>
        <p:txBody>
          <a:bodyPr anchor="ctr"/>
          <a:lstStyle>
            <a:lvl1pPr algn="ctr">
              <a:lnSpc>
                <a:spcPct val="100000"/>
              </a:lnSpc>
              <a:defRPr sz="9000" b="1" cap="all" spc="-450" baseline="0">
                <a:solidFill>
                  <a:schemeClr val="tx1"/>
                </a:solidFill>
                <a:latin typeface="+mj-lt"/>
              </a:defRPr>
            </a:lvl1pPr>
          </a:lstStyle>
          <a:p>
            <a:r>
              <a:rPr lang="en-US" noProof="0"/>
              <a:t>Thank you</a:t>
            </a:r>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10191464"/>
            <a:ext cx="14970714" cy="9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1"/>
            <a:ext cx="14970714" cy="9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5067661" y="5115428"/>
            <a:ext cx="10239236" cy="1039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3261542" y="6053591"/>
            <a:ext cx="4994775" cy="574331"/>
          </a:xfrm>
        </p:spPr>
        <p:txBody>
          <a:bodyPr/>
          <a:lstStyle>
            <a:lvl1pPr marL="0" indent="0" algn="r">
              <a:buNone/>
              <a:defRPr sz="3600"/>
            </a:lvl1pPr>
            <a:lvl2pPr marL="400050" indent="0">
              <a:buNone/>
              <a:defRPr/>
            </a:lvl2pPr>
            <a:lvl3pPr marL="814388" indent="0">
              <a:buNone/>
              <a:defRPr/>
            </a:lvl3pPr>
            <a:lvl4pPr marL="1214438" indent="0">
              <a:buNone/>
              <a:defRPr/>
            </a:lvl4pPr>
            <a:lvl5pPr marL="1614488" indent="0">
              <a:buNone/>
              <a:defRPr/>
            </a:lvl5pPr>
          </a:lstStyle>
          <a:p>
            <a:pPr lvl="0"/>
            <a:r>
              <a:rPr lang="en-US" noProof="0"/>
              <a:t>Full Name</a:t>
            </a:r>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9093402" y="6225177"/>
            <a:ext cx="4365513" cy="357024"/>
          </a:xfrm>
        </p:spPr>
        <p:txBody>
          <a:bodyPr/>
          <a:lstStyle>
            <a:lvl1pPr marL="0" indent="0" algn="l">
              <a:buNone/>
              <a:defRPr sz="2100" i="1"/>
            </a:lvl1pPr>
            <a:lvl2pPr marL="400050" indent="0">
              <a:buNone/>
              <a:defRPr/>
            </a:lvl2pPr>
            <a:lvl3pPr marL="814388" indent="0">
              <a:buNone/>
              <a:defRPr/>
            </a:lvl3pPr>
            <a:lvl4pPr marL="1214438" indent="0">
              <a:buNone/>
              <a:defRPr/>
            </a:lvl4pPr>
            <a:lvl5pPr marL="1614488" indent="0">
              <a:buNone/>
              <a:defRPr/>
            </a:lvl5pPr>
          </a:lstStyle>
          <a:p>
            <a:pPr lvl="0"/>
            <a:r>
              <a:rPr lang="en-US" noProof="0"/>
              <a:t>Phone Number</a:t>
            </a:r>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9093402" y="6811037"/>
            <a:ext cx="4365513" cy="357024"/>
          </a:xfrm>
        </p:spPr>
        <p:txBody>
          <a:bodyPr/>
          <a:lstStyle>
            <a:lvl1pPr marL="0" indent="0" algn="l">
              <a:buNone/>
              <a:defRPr sz="2100" i="1"/>
            </a:lvl1pPr>
            <a:lvl2pPr marL="400050" indent="0">
              <a:buNone/>
              <a:defRPr/>
            </a:lvl2pPr>
            <a:lvl3pPr marL="814388" indent="0">
              <a:buNone/>
              <a:defRPr/>
            </a:lvl3pPr>
            <a:lvl4pPr marL="1214438" indent="0">
              <a:buNone/>
              <a:defRPr/>
            </a:lvl4pPr>
            <a:lvl5pPr marL="1614488" indent="0">
              <a:buNone/>
              <a:defRPr/>
            </a:lvl5pPr>
          </a:lstStyle>
          <a:p>
            <a:pPr lvl="0"/>
            <a:r>
              <a:rPr lang="en-US" noProof="0"/>
              <a:t>Email or Social Media Handle</a:t>
            </a:r>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9093402" y="7396895"/>
            <a:ext cx="4365513" cy="357024"/>
          </a:xfrm>
        </p:spPr>
        <p:txBody>
          <a:bodyPr/>
          <a:lstStyle>
            <a:lvl1pPr marL="0" indent="0" algn="l">
              <a:buNone/>
              <a:defRPr sz="2100" i="1"/>
            </a:lvl1pPr>
            <a:lvl2pPr marL="400050" indent="0">
              <a:buNone/>
              <a:defRPr/>
            </a:lvl2pPr>
            <a:lvl3pPr marL="814388" indent="0">
              <a:buNone/>
              <a:defRPr/>
            </a:lvl3pPr>
            <a:lvl4pPr marL="1214438" indent="0">
              <a:buNone/>
              <a:defRPr/>
            </a:lvl4pPr>
            <a:lvl5pPr marL="1614488" indent="0">
              <a:buNone/>
              <a:defRPr/>
            </a:lvl5pPr>
          </a:lstStyle>
          <a:p>
            <a:pPr lvl="0"/>
            <a:r>
              <a:rPr lang="en-US" noProof="0"/>
              <a:t>Company Website</a:t>
            </a:r>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647702" y="1512000"/>
            <a:ext cx="13797174" cy="540000"/>
          </a:xfrm>
        </p:spPr>
        <p:txBody>
          <a:bodyPr/>
          <a:lstStyle>
            <a:lvl1pPr marL="0" indent="0">
              <a:buNone/>
              <a:defRPr i="1">
                <a:latin typeface="+mn-lt"/>
              </a:defRPr>
            </a:lvl1pPr>
            <a:lvl2pPr marL="400050" indent="0">
              <a:buNone/>
              <a:defRPr/>
            </a:lvl2pPr>
            <a:lvl3pPr marL="814388" indent="0">
              <a:buNone/>
              <a:defRPr/>
            </a:lvl3pPr>
            <a:lvl4pPr marL="1214438" indent="0">
              <a:buNone/>
              <a:defRPr/>
            </a:lvl4pPr>
            <a:lvl5pPr marL="1614488"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hasCustomPrompt="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103911" y="100445"/>
            <a:ext cx="18184089" cy="100910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7111663" y="9534526"/>
            <a:ext cx="1176338" cy="547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648000" y="648000"/>
            <a:ext cx="13797174" cy="648000"/>
          </a:xfrm>
          <a:prstGeom prst="rect">
            <a:avLst/>
          </a:prstGeom>
        </p:spPr>
        <p:txBody>
          <a:bodyPr vert="horz" lIns="0" tIns="0" rIns="0" bIns="0" rtlCol="0" anchor="ctr">
            <a:noAutofit/>
          </a:bodyPr>
          <a:lstStyle/>
          <a:p>
            <a:r>
              <a:rPr lang="en-US" noProof="0"/>
              <a:t>Click to edit page title</a:t>
            </a:r>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648000" y="2268000"/>
            <a:ext cx="13797174" cy="701887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648000" y="9534526"/>
            <a:ext cx="6172200" cy="547688"/>
          </a:xfrm>
          <a:prstGeom prst="rect">
            <a:avLst/>
          </a:prstGeom>
        </p:spPr>
        <p:txBody>
          <a:bodyPr vert="horz" lIns="0" tIns="0" rIns="0" bIns="0" rtlCol="0" anchor="ctr"/>
          <a:lstStyle>
            <a:lvl1pPr algn="l">
              <a:defRPr sz="18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US" noProof="0"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7171253" y="9602625"/>
            <a:ext cx="417627" cy="411486"/>
          </a:xfrm>
          <a:prstGeom prst="rect">
            <a:avLst/>
          </a:prstGeom>
        </p:spPr>
        <p:txBody>
          <a:bodyPr vert="horz" lIns="0" tIns="0" rIns="0" bIns="0" rtlCol="0" anchor="ctr"/>
          <a:lstStyle>
            <a:lvl1pPr algn="ctr">
              <a:defRPr sz="1800" i="1">
                <a:solidFill>
                  <a:schemeClr val="bg1"/>
                </a:solidFill>
              </a:defRPr>
            </a:lvl1pPr>
          </a:lstStyle>
          <a:p>
            <a:fld id="{19B51A1E-902D-48AF-9020-955120F399B6}" type="slidenum">
              <a:rPr lang="en-US" noProof="0" smtClean="0"/>
              <a:pPr/>
              <a:t>‹#›</a:t>
            </a:fld>
            <a:endParaRPr lang="en-US" noProof="0" dirty="0"/>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10218422"/>
            <a:ext cx="18288000" cy="9246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1"/>
            <a:ext cx="18288000" cy="9553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5067661" y="5115428"/>
            <a:ext cx="10239236" cy="1039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
        <p:nvSpPr>
          <p:cNvPr id="9" name="Rectangle 8">
            <a:extLst>
              <a:ext uri="{FF2B5EF4-FFF2-40B4-BE49-F238E27FC236}">
                <a16:creationId xmlns:a16="http://schemas.microsoft.com/office/drawing/2014/main" id="{99C0FBD8-EB63-4B0D-A597-CE9FF9719EBD}"/>
              </a:ext>
            </a:extLst>
          </p:cNvPr>
          <p:cNvSpPr/>
          <p:nvPr userDrawn="1"/>
        </p:nvSpPr>
        <p:spPr>
          <a:xfrm rot="5400000">
            <a:off x="13116427" y="5091544"/>
            <a:ext cx="10239236" cy="1039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noProof="0"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1371600" rtl="0" eaLnBrk="1" latinLnBrk="0" hangingPunct="1">
        <a:lnSpc>
          <a:spcPct val="90000"/>
        </a:lnSpc>
        <a:spcBef>
          <a:spcPct val="0"/>
        </a:spcBef>
        <a:buNone/>
        <a:defRPr sz="4800" b="1" kern="1200" cap="all" spc="-225" baseline="0">
          <a:solidFill>
            <a:schemeClr val="tx1"/>
          </a:solidFill>
          <a:latin typeface="+mj-lt"/>
          <a:ea typeface="+mj-ea"/>
          <a:cs typeface="+mj-cs"/>
        </a:defRPr>
      </a:lvl1pPr>
    </p:titleStyle>
    <p:bodyStyle>
      <a:lvl1pPr marL="400050" indent="-400050" algn="l" defTabSz="1371600" rtl="0" eaLnBrk="1" latinLnBrk="0" hangingPunct="1">
        <a:lnSpc>
          <a:spcPct val="90000"/>
        </a:lnSpc>
        <a:spcBef>
          <a:spcPts val="1500"/>
        </a:spcBef>
        <a:buFont typeface="Arial" panose="020B0604020202020204" pitchFamily="34" charset="0"/>
        <a:buChar char="•"/>
        <a:defRPr sz="2700" kern="1200">
          <a:solidFill>
            <a:schemeClr val="tx1"/>
          </a:solidFill>
          <a:latin typeface="+mn-lt"/>
          <a:ea typeface="+mn-ea"/>
          <a:cs typeface="+mn-cs"/>
        </a:defRPr>
      </a:lvl1pPr>
      <a:lvl2pPr marL="814388" indent="-414338" algn="l" defTabSz="1371600"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2pPr>
      <a:lvl3pPr marL="1214438" indent="-400050" algn="l" defTabSz="13716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3pPr>
      <a:lvl4pPr marL="1614488" indent="-400050" algn="l" defTabSz="13716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4pPr>
      <a:lvl5pPr marL="2014538" indent="-400050" algn="l" defTabSz="13716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2027357" y="4938387"/>
            <a:ext cx="12285390" cy="2511705"/>
          </a:xfrm>
        </p:spPr>
        <p:txBody>
          <a:bodyPr/>
          <a:lstStyle/>
          <a:p>
            <a:r>
              <a:rPr lang="en-US" sz="5400" dirty="0">
                <a:solidFill>
                  <a:srgbClr val="990000"/>
                </a:solidFill>
              </a:rPr>
              <a:t>Automatic camera calibration using video sequence</a:t>
            </a:r>
          </a:p>
        </p:txBody>
      </p:sp>
      <p:pic>
        <p:nvPicPr>
          <p:cNvPr id="7" name="Picture Placeholder 6">
            <a:extLst>
              <a:ext uri="{FF2B5EF4-FFF2-40B4-BE49-F238E27FC236}">
                <a16:creationId xmlns:a16="http://schemas.microsoft.com/office/drawing/2014/main" id="{C0BA96B3-F713-41B0-A2E3-15E9039E4743}"/>
              </a:ext>
            </a:extLst>
          </p:cNvPr>
          <p:cNvPicPr>
            <a:picLocks noGrp="1" noChangeAspect="1"/>
          </p:cNvPicPr>
          <p:nvPr>
            <p:ph type="pic" sz="quarter" idx="4294967295"/>
          </p:nvPr>
        </p:nvPicPr>
        <p:blipFill rotWithShape="1">
          <a:blip r:embed="rId3">
            <a:extLst>
              <a:ext uri="{BEBA8EAE-BF5A-486C-A8C5-ECC9F3942E4B}">
                <a14:imgProps xmlns:a14="http://schemas.microsoft.com/office/drawing/2010/main">
                  <a14:imgLayer r:embed="rId4">
                    <a14:imgEffect>
                      <a14:backgroundRemoval t="3092" b="95749" l="52534" r="86740">
                        <a14:foregroundMark x1="53041" y1="17295" x2="58277" y2="21256"/>
                        <a14:foregroundMark x1="58277" y1="21256" x2="53463" y2="18261"/>
                        <a14:foregroundMark x1="65963" y1="3382" x2="65456" y2="10435"/>
                        <a14:foregroundMark x1="65456" y1="10435" x2="71959" y2="10338"/>
                        <a14:foregroundMark x1="71959" y1="10338" x2="71453" y2="3092"/>
                        <a14:foregroundMark x1="71453" y1="3092" x2="65372" y2="3092"/>
                        <a14:foregroundMark x1="65372" y1="3092" x2="65372" y2="3092"/>
                        <a14:foregroundMark x1="65034" y1="32271" x2="66301" y2="39130"/>
                        <a14:foregroundMark x1="66301" y1="39130" x2="72044" y2="37101"/>
                        <a14:foregroundMark x1="72044" y1="37101" x2="67230" y2="32271"/>
                        <a14:foregroundMark x1="67230" y1="32271" x2="66554" y2="32271"/>
                        <a14:foregroundMark x1="53547" y1="45990" x2="53716" y2="53333"/>
                        <a14:foregroundMark x1="53716" y1="53333" x2="59882" y2="54010"/>
                        <a14:foregroundMark x1="59882" y1="54010" x2="59544" y2="46570"/>
                        <a14:foregroundMark x1="59544" y1="46570" x2="54139" y2="45314"/>
                        <a14:foregroundMark x1="64274" y1="59324" x2="64780" y2="66763"/>
                        <a14:foregroundMark x1="64780" y1="66763" x2="71115" y2="68599"/>
                        <a14:foregroundMark x1="71115" y1="68599" x2="72635" y2="61546"/>
                        <a14:foregroundMark x1="72635" y1="61546" x2="66470" y2="59614"/>
                        <a14:foregroundMark x1="66470" y1="59614" x2="62669" y2="59807"/>
                        <a14:foregroundMark x1="52111" y1="73043" x2="52703" y2="80386"/>
                        <a14:foregroundMark x1="52703" y1="80386" x2="59122" y2="81546"/>
                        <a14:foregroundMark x1="59122" y1="81546" x2="60980" y2="74879"/>
                        <a14:foregroundMark x1="60980" y1="74879" x2="54645" y2="72947"/>
                        <a14:foregroundMark x1="54645" y1="72947" x2="52618" y2="73043"/>
                        <a14:foregroundMark x1="64189" y1="86860" x2="65203" y2="93720"/>
                        <a14:foregroundMark x1="65203" y1="93720" x2="71368" y2="95749"/>
                        <a14:foregroundMark x1="71368" y1="95749" x2="72720" y2="88696"/>
                        <a14:foregroundMark x1="72720" y1="88696" x2="66301" y2="86860"/>
                        <a14:foregroundMark x1="66301" y1="86860" x2="64527" y2="86957"/>
                        <a14:foregroundMark x1="78716" y1="74300" x2="79054" y2="81739"/>
                        <a14:foregroundMark x1="79054" y1="81739" x2="85304" y2="82512"/>
                        <a14:foregroundMark x1="85304" y1="82512" x2="85473" y2="75169"/>
                        <a14:foregroundMark x1="85473" y1="75169" x2="78294" y2="74010"/>
                        <a14:foregroundMark x1="77111" y1="45604" x2="77872" y2="52850"/>
                        <a14:foregroundMark x1="77872" y1="52850" x2="83953" y2="55362"/>
                        <a14:foregroundMark x1="83953" y1="55362" x2="86740" y2="48889"/>
                        <a14:foregroundMark x1="86740" y1="48889" x2="81588" y2="45217"/>
                        <a14:foregroundMark x1="81588" y1="45217" x2="77365" y2="45604"/>
                        <a14:foregroundMark x1="76605" y1="16715" x2="76858" y2="23768"/>
                        <a14:foregroundMark x1="76858" y1="23768" x2="82264" y2="27729"/>
                        <a14:foregroundMark x1="82264" y1="27729" x2="85304" y2="21739"/>
                        <a14:foregroundMark x1="85304" y1="21739" x2="80321" y2="16618"/>
                        <a14:foregroundMark x1="80321" y1="16618" x2="76436" y2="15942"/>
                        <a14:foregroundMark x1="58446" y1="15072" x2="59797" y2="15072"/>
                        <a14:foregroundMark x1="59882" y1="14396" x2="61486" y2="15845"/>
                        <a14:foregroundMark x1="61993" y1="14589" x2="61993" y2="14589"/>
                        <a14:foregroundMark x1="62162" y1="16135" x2="62162" y2="16135"/>
                      </a14:backgroundRemoval>
                    </a14:imgEffect>
                    <a14:imgEffect>
                      <a14:artisticPencilSketch/>
                    </a14:imgEffect>
                  </a14:imgLayer>
                </a14:imgProps>
              </a:ext>
            </a:extLst>
          </a:blip>
          <a:srcRect l="50424" t="685" r="17484" b="685"/>
          <a:stretch/>
        </p:blipFill>
        <p:spPr>
          <a:xfrm>
            <a:off x="14458950" y="-1"/>
            <a:ext cx="3829050" cy="10287002"/>
          </a:xfrm>
        </p:spPr>
      </p:pic>
      <p:pic>
        <p:nvPicPr>
          <p:cNvPr id="8" name="Picture 7" descr="A close up of a logo&#10;&#10;Description automatically generated">
            <a:extLst>
              <a:ext uri="{FF2B5EF4-FFF2-40B4-BE49-F238E27FC236}">
                <a16:creationId xmlns:a16="http://schemas.microsoft.com/office/drawing/2014/main" id="{D8D0988E-E314-405B-9C71-D07E903AB4FA}"/>
              </a:ext>
            </a:extLst>
          </p:cNvPr>
          <p:cNvPicPr>
            <a:picLocks noChangeAspect="1"/>
          </p:cNvPicPr>
          <p:nvPr/>
        </p:nvPicPr>
        <p:blipFill>
          <a:blip r:embed="rId5"/>
          <a:stretch>
            <a:fillRect/>
          </a:stretch>
        </p:blipFill>
        <p:spPr>
          <a:xfrm>
            <a:off x="378371" y="386179"/>
            <a:ext cx="812462" cy="1185170"/>
          </a:xfrm>
          <a:prstGeom prst="rect">
            <a:avLst/>
          </a:prstGeom>
        </p:spPr>
      </p:pic>
      <p:sp>
        <p:nvSpPr>
          <p:cNvPr id="9" name="TextBox 8">
            <a:extLst>
              <a:ext uri="{FF2B5EF4-FFF2-40B4-BE49-F238E27FC236}">
                <a16:creationId xmlns:a16="http://schemas.microsoft.com/office/drawing/2014/main" id="{2AAA1E11-7C4D-48B5-A4C5-7E1CB19BE98F}"/>
              </a:ext>
            </a:extLst>
          </p:cNvPr>
          <p:cNvSpPr txBox="1"/>
          <p:nvPr/>
        </p:nvSpPr>
        <p:spPr>
          <a:xfrm>
            <a:off x="8873052" y="9007690"/>
            <a:ext cx="5585898" cy="954107"/>
          </a:xfrm>
          <a:prstGeom prst="rect">
            <a:avLst/>
          </a:prstGeom>
          <a:noFill/>
        </p:spPr>
        <p:txBody>
          <a:bodyPr wrap="square" rtlCol="0">
            <a:spAutoFit/>
          </a:bodyPr>
          <a:lstStyle/>
          <a:p>
            <a:pPr algn="r"/>
            <a:r>
              <a:rPr lang="en-US" sz="2800" dirty="0">
                <a:latin typeface="Neo Sans" panose="02000506020000020004" pitchFamily="2" charset="0"/>
              </a:rPr>
              <a:t>Magnus </a:t>
            </a:r>
            <a:r>
              <a:rPr lang="en-US" sz="2800" dirty="0" err="1">
                <a:latin typeface="Neo Sans" panose="02000506020000020004" pitchFamily="2" charset="0"/>
              </a:rPr>
              <a:t>Eilersen</a:t>
            </a:r>
            <a:br>
              <a:rPr lang="en-US" sz="2800" dirty="0">
                <a:latin typeface="Neo Sans" panose="02000506020000020004" pitchFamily="2" charset="0"/>
              </a:rPr>
            </a:br>
            <a:r>
              <a:rPr lang="en-US" sz="2800" dirty="0" err="1">
                <a:latin typeface="Neo Sans" panose="02000506020000020004" pitchFamily="2" charset="0"/>
              </a:rPr>
              <a:t>Ioannis</a:t>
            </a:r>
            <a:r>
              <a:rPr lang="en-US" sz="2800" dirty="0">
                <a:latin typeface="Neo Sans" panose="02000506020000020004" pitchFamily="2" charset="0"/>
              </a:rPr>
              <a:t> Koutsoukidis</a:t>
            </a:r>
          </a:p>
        </p:txBody>
      </p:sp>
      <p:sp>
        <p:nvSpPr>
          <p:cNvPr id="10" name="TextBox 9">
            <a:extLst>
              <a:ext uri="{FF2B5EF4-FFF2-40B4-BE49-F238E27FC236}">
                <a16:creationId xmlns:a16="http://schemas.microsoft.com/office/drawing/2014/main" id="{EC8F7D45-03B0-4C34-A3AC-B8A25FBC4003}"/>
              </a:ext>
            </a:extLst>
          </p:cNvPr>
          <p:cNvSpPr txBox="1"/>
          <p:nvPr/>
        </p:nvSpPr>
        <p:spPr>
          <a:xfrm>
            <a:off x="7856739" y="7450092"/>
            <a:ext cx="6456009" cy="461665"/>
          </a:xfrm>
          <a:prstGeom prst="rect">
            <a:avLst/>
          </a:prstGeom>
          <a:noFill/>
        </p:spPr>
        <p:txBody>
          <a:bodyPr wrap="square" rtlCol="0">
            <a:spAutoFit/>
          </a:bodyPr>
          <a:lstStyle/>
          <a:p>
            <a:pPr algn="r"/>
            <a:r>
              <a:rPr lang="en-US" sz="2400" dirty="0">
                <a:latin typeface="Neo Sans" panose="02000506020000020004" pitchFamily="2" charset="0"/>
              </a:rPr>
              <a:t>Final Project for 02504 Computer Vision</a:t>
            </a:r>
          </a:p>
        </p:txBody>
      </p:sp>
    </p:spTree>
    <p:extLst>
      <p:ext uri="{BB962C8B-B14F-4D97-AF65-F5344CB8AC3E}">
        <p14:creationId xmlns:p14="http://schemas.microsoft.com/office/powerpoint/2010/main" val="3899961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01D7D6-7CFC-4450-AB58-48EFBF3E1EA5}"/>
              </a:ext>
            </a:extLst>
          </p:cNvPr>
          <p:cNvSpPr>
            <a:spLocks noGrp="1"/>
          </p:cNvSpPr>
          <p:nvPr>
            <p:ph type="sldNum" sz="quarter" idx="13"/>
          </p:nvPr>
        </p:nvSpPr>
        <p:spPr/>
        <p:txBody>
          <a:bodyPr/>
          <a:lstStyle/>
          <a:p>
            <a:fld id="{19B51A1E-902D-48AF-9020-955120F399B6}" type="slidenum">
              <a:rPr lang="en-US" noProof="0" smtClean="0"/>
              <a:pPr/>
              <a:t>2</a:t>
            </a:fld>
            <a:endParaRPr lang="en-US" noProof="0" dirty="0"/>
          </a:p>
        </p:txBody>
      </p:sp>
      <p:sp>
        <p:nvSpPr>
          <p:cNvPr id="5" name="Title 1">
            <a:extLst>
              <a:ext uri="{FF2B5EF4-FFF2-40B4-BE49-F238E27FC236}">
                <a16:creationId xmlns:a16="http://schemas.microsoft.com/office/drawing/2014/main" id="{B7593326-8027-4A61-B3C1-042856F2F125}"/>
              </a:ext>
            </a:extLst>
          </p:cNvPr>
          <p:cNvSpPr txBox="1">
            <a:spLocks/>
          </p:cNvSpPr>
          <p:nvPr/>
        </p:nvSpPr>
        <p:spPr>
          <a:xfrm>
            <a:off x="266828" y="558951"/>
            <a:ext cx="7777370" cy="648000"/>
          </a:xfrm>
          <a:prstGeom prst="rect">
            <a:avLst/>
          </a:prstGeom>
        </p:spPr>
        <p:txBody>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US" sz="4800" dirty="0"/>
              <a:t>Project proposal</a:t>
            </a:r>
          </a:p>
        </p:txBody>
      </p:sp>
      <p:sp>
        <p:nvSpPr>
          <p:cNvPr id="6" name="TextBox 5">
            <a:extLst>
              <a:ext uri="{FF2B5EF4-FFF2-40B4-BE49-F238E27FC236}">
                <a16:creationId xmlns:a16="http://schemas.microsoft.com/office/drawing/2014/main" id="{163052D4-A0A6-497A-99FB-2FB5765426BD}"/>
              </a:ext>
            </a:extLst>
          </p:cNvPr>
          <p:cNvSpPr txBox="1"/>
          <p:nvPr/>
        </p:nvSpPr>
        <p:spPr>
          <a:xfrm>
            <a:off x="598094" y="1206951"/>
            <a:ext cx="12873038" cy="1795684"/>
          </a:xfrm>
          <a:prstGeom prst="rect">
            <a:avLst/>
          </a:prstGeom>
          <a:noFill/>
        </p:spPr>
        <p:txBody>
          <a:bodyPr wrap="square" rtlCol="0">
            <a:spAutoFit/>
          </a:bodyPr>
          <a:lstStyle/>
          <a:p>
            <a:pPr marL="514350" indent="-514350">
              <a:lnSpc>
                <a:spcPct val="200000"/>
              </a:lnSpc>
              <a:buFont typeface="Arial" panose="020B0604020202020204" pitchFamily="34" charset="0"/>
              <a:buChar char="•"/>
            </a:pPr>
            <a:r>
              <a:rPr lang="en-US" sz="3000" dirty="0">
                <a:latin typeface="+mj-lt"/>
              </a:rPr>
              <a:t>Development of automatic camera calibration system</a:t>
            </a:r>
          </a:p>
          <a:p>
            <a:pPr marL="514350" indent="-514350">
              <a:lnSpc>
                <a:spcPct val="200000"/>
              </a:lnSpc>
              <a:buFont typeface="Arial" panose="020B0604020202020204" pitchFamily="34" charset="0"/>
              <a:buChar char="•"/>
            </a:pPr>
            <a:r>
              <a:rPr lang="en-US" sz="3000" dirty="0">
                <a:latin typeface="+mj-lt"/>
              </a:rPr>
              <a:t>Video of chessboard pattern shown on a screen</a:t>
            </a:r>
          </a:p>
        </p:txBody>
      </p:sp>
      <p:sp>
        <p:nvSpPr>
          <p:cNvPr id="8" name="TextBox 7">
            <a:extLst>
              <a:ext uri="{FF2B5EF4-FFF2-40B4-BE49-F238E27FC236}">
                <a16:creationId xmlns:a16="http://schemas.microsoft.com/office/drawing/2014/main" id="{F547C169-194E-4041-8BA7-00589BA887E7}"/>
              </a:ext>
            </a:extLst>
          </p:cNvPr>
          <p:cNvSpPr txBox="1"/>
          <p:nvPr/>
        </p:nvSpPr>
        <p:spPr>
          <a:xfrm>
            <a:off x="598094" y="3201692"/>
            <a:ext cx="12873038" cy="2719014"/>
          </a:xfrm>
          <a:prstGeom prst="rect">
            <a:avLst/>
          </a:prstGeom>
          <a:noFill/>
        </p:spPr>
        <p:txBody>
          <a:bodyPr wrap="square" rtlCol="0">
            <a:spAutoFit/>
          </a:bodyPr>
          <a:lstStyle/>
          <a:p>
            <a:pPr>
              <a:lnSpc>
                <a:spcPct val="200000"/>
              </a:lnSpc>
            </a:pPr>
            <a:r>
              <a:rPr lang="en-US" sz="3000" b="1" dirty="0">
                <a:latin typeface="+mj-lt"/>
              </a:rPr>
              <a:t>Two main advantages over the conventional Zhang method:</a:t>
            </a:r>
          </a:p>
          <a:p>
            <a:pPr marL="514350" indent="-514350">
              <a:lnSpc>
                <a:spcPct val="200000"/>
              </a:lnSpc>
              <a:buFont typeface="Arial" panose="020B0604020202020204" pitchFamily="34" charset="0"/>
              <a:buChar char="•"/>
            </a:pPr>
            <a:r>
              <a:rPr lang="en-US" sz="3000" dirty="0">
                <a:latin typeface="+mj-lt"/>
              </a:rPr>
              <a:t>Wider point distribution of points</a:t>
            </a:r>
          </a:p>
          <a:p>
            <a:pPr marL="514350" indent="-514350">
              <a:lnSpc>
                <a:spcPct val="200000"/>
              </a:lnSpc>
              <a:buFont typeface="Arial" panose="020B0604020202020204" pitchFamily="34" charset="0"/>
              <a:buChar char="•"/>
            </a:pPr>
            <a:r>
              <a:rPr lang="en-US" sz="3000" dirty="0">
                <a:latin typeface="+mj-lt"/>
              </a:rPr>
              <a:t>Automatic process with no manual movement required</a:t>
            </a:r>
          </a:p>
        </p:txBody>
      </p:sp>
      <p:sp>
        <p:nvSpPr>
          <p:cNvPr id="10" name="TextBox 9">
            <a:extLst>
              <a:ext uri="{FF2B5EF4-FFF2-40B4-BE49-F238E27FC236}">
                <a16:creationId xmlns:a16="http://schemas.microsoft.com/office/drawing/2014/main" id="{FFA1566D-2B08-4048-9F3E-BFDE7EBA7ED3}"/>
              </a:ext>
            </a:extLst>
          </p:cNvPr>
          <p:cNvSpPr txBox="1"/>
          <p:nvPr/>
        </p:nvSpPr>
        <p:spPr>
          <a:xfrm>
            <a:off x="598094" y="6119762"/>
            <a:ext cx="14892209" cy="3642344"/>
          </a:xfrm>
          <a:prstGeom prst="rect">
            <a:avLst/>
          </a:prstGeom>
          <a:noFill/>
        </p:spPr>
        <p:txBody>
          <a:bodyPr wrap="square" rtlCol="0">
            <a:spAutoFit/>
          </a:bodyPr>
          <a:lstStyle/>
          <a:p>
            <a:pPr>
              <a:lnSpc>
                <a:spcPct val="200000"/>
              </a:lnSpc>
            </a:pPr>
            <a:r>
              <a:rPr lang="en-US" sz="3000" b="1" dirty="0">
                <a:latin typeface="+mj-lt"/>
              </a:rPr>
              <a:t>Further steps</a:t>
            </a:r>
          </a:p>
          <a:p>
            <a:pPr marL="428625" indent="-428625">
              <a:lnSpc>
                <a:spcPct val="200000"/>
              </a:lnSpc>
              <a:buFont typeface="Arial" panose="020B0604020202020204" pitchFamily="34" charset="0"/>
              <a:buChar char="•"/>
            </a:pPr>
            <a:r>
              <a:rPr lang="en-US" sz="3000" dirty="0">
                <a:latin typeface="+mj-lt"/>
              </a:rPr>
              <a:t>Evaluate results of the automatic calibration</a:t>
            </a:r>
          </a:p>
          <a:p>
            <a:pPr marL="428625" indent="-428625">
              <a:lnSpc>
                <a:spcPct val="200000"/>
              </a:lnSpc>
              <a:buFont typeface="Arial" panose="020B0604020202020204" pitchFamily="34" charset="0"/>
              <a:buChar char="•"/>
            </a:pPr>
            <a:r>
              <a:rPr lang="en-US" sz="3000" dirty="0">
                <a:latin typeface="+mj-lt"/>
              </a:rPr>
              <a:t>Compare with results taken from conventional calibration </a:t>
            </a:r>
            <a:br>
              <a:rPr lang="en-US" sz="3000" dirty="0">
                <a:latin typeface="+mj-lt"/>
              </a:rPr>
            </a:br>
            <a:r>
              <a:rPr lang="en-US" sz="3000" dirty="0">
                <a:latin typeface="+mj-lt"/>
              </a:rPr>
              <a:t>using manual image acquisition</a:t>
            </a:r>
          </a:p>
        </p:txBody>
      </p:sp>
    </p:spTree>
    <p:extLst>
      <p:ext uri="{BB962C8B-B14F-4D97-AF65-F5344CB8AC3E}">
        <p14:creationId xmlns:p14="http://schemas.microsoft.com/office/powerpoint/2010/main" val="5877189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9F033A-B89A-4440-82A5-F9FA455308B2}"/>
              </a:ext>
            </a:extLst>
          </p:cNvPr>
          <p:cNvSpPr>
            <a:spLocks noGrp="1"/>
          </p:cNvSpPr>
          <p:nvPr>
            <p:ph type="sldNum" sz="quarter" idx="13"/>
          </p:nvPr>
        </p:nvSpPr>
        <p:spPr/>
        <p:txBody>
          <a:bodyPr/>
          <a:lstStyle/>
          <a:p>
            <a:fld id="{19B51A1E-902D-48AF-9020-955120F399B6}" type="slidenum">
              <a:rPr lang="en-US" noProof="0" smtClean="0"/>
              <a:pPr/>
              <a:t>3</a:t>
            </a:fld>
            <a:endParaRPr lang="en-US" noProof="0" dirty="0"/>
          </a:p>
        </p:txBody>
      </p:sp>
      <p:pic>
        <p:nvPicPr>
          <p:cNvPr id="4" name="Picture 3" descr="An open computer sitting on top of a building&#10;&#10;Description automatically generated">
            <a:extLst>
              <a:ext uri="{FF2B5EF4-FFF2-40B4-BE49-F238E27FC236}">
                <a16:creationId xmlns:a16="http://schemas.microsoft.com/office/drawing/2014/main" id="{8F5887BE-9474-4561-9E24-16395A9775AF}"/>
              </a:ext>
            </a:extLst>
          </p:cNvPr>
          <p:cNvPicPr>
            <a:picLocks noChangeAspect="1"/>
          </p:cNvPicPr>
          <p:nvPr/>
        </p:nvPicPr>
        <p:blipFill rotWithShape="1">
          <a:blip r:embed="rId3"/>
          <a:srcRect t="14445" b="22778"/>
          <a:stretch/>
        </p:blipFill>
        <p:spPr>
          <a:xfrm>
            <a:off x="699120" y="1460870"/>
            <a:ext cx="7479507" cy="8347499"/>
          </a:xfrm>
          <a:prstGeom prst="rect">
            <a:avLst/>
          </a:prstGeom>
        </p:spPr>
      </p:pic>
      <p:sp>
        <p:nvSpPr>
          <p:cNvPr id="6" name="Title 1">
            <a:extLst>
              <a:ext uri="{FF2B5EF4-FFF2-40B4-BE49-F238E27FC236}">
                <a16:creationId xmlns:a16="http://schemas.microsoft.com/office/drawing/2014/main" id="{E82023CD-13F6-45EB-B8D6-3E0F56CFB6E9}"/>
              </a:ext>
            </a:extLst>
          </p:cNvPr>
          <p:cNvSpPr txBox="1">
            <a:spLocks/>
          </p:cNvSpPr>
          <p:nvPr/>
        </p:nvSpPr>
        <p:spPr>
          <a:xfrm>
            <a:off x="699121" y="478632"/>
            <a:ext cx="7777370" cy="648000"/>
          </a:xfrm>
          <a:prstGeom prst="rect">
            <a:avLst/>
          </a:prstGeom>
        </p:spPr>
        <p:txBody>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US" sz="4800" dirty="0"/>
              <a:t>The setup</a:t>
            </a:r>
          </a:p>
        </p:txBody>
      </p:sp>
      <p:pic>
        <p:nvPicPr>
          <p:cNvPr id="8" name="Picture 7" descr="A screenshot of a computer screen&#10;&#10;Description automatically generated">
            <a:extLst>
              <a:ext uri="{FF2B5EF4-FFF2-40B4-BE49-F238E27FC236}">
                <a16:creationId xmlns:a16="http://schemas.microsoft.com/office/drawing/2014/main" id="{2A2D8170-E562-4F60-8704-92DC39844308}"/>
              </a:ext>
            </a:extLst>
          </p:cNvPr>
          <p:cNvPicPr>
            <a:picLocks noChangeAspect="1"/>
          </p:cNvPicPr>
          <p:nvPr/>
        </p:nvPicPr>
        <p:blipFill>
          <a:blip r:embed="rId4"/>
          <a:stretch>
            <a:fillRect/>
          </a:stretch>
        </p:blipFill>
        <p:spPr>
          <a:xfrm>
            <a:off x="7609005" y="478632"/>
            <a:ext cx="9979875" cy="6207918"/>
          </a:xfrm>
          <a:prstGeom prst="rect">
            <a:avLst/>
          </a:prstGeom>
        </p:spPr>
      </p:pic>
      <p:sp>
        <p:nvSpPr>
          <p:cNvPr id="9" name="TextBox 8">
            <a:extLst>
              <a:ext uri="{FF2B5EF4-FFF2-40B4-BE49-F238E27FC236}">
                <a16:creationId xmlns:a16="http://schemas.microsoft.com/office/drawing/2014/main" id="{DE9F0FC1-A888-4911-8911-10E5BE217497}"/>
              </a:ext>
            </a:extLst>
          </p:cNvPr>
          <p:cNvSpPr txBox="1"/>
          <p:nvPr/>
        </p:nvSpPr>
        <p:spPr>
          <a:xfrm>
            <a:off x="8788740" y="7037864"/>
            <a:ext cx="7772400" cy="2543966"/>
          </a:xfrm>
          <a:prstGeom prst="rect">
            <a:avLst/>
          </a:prstGeom>
          <a:noFill/>
        </p:spPr>
        <p:txBody>
          <a:bodyPr wrap="square" rtlCol="0">
            <a:spAutoFit/>
          </a:bodyPr>
          <a:lstStyle/>
          <a:p>
            <a:pPr marL="428625" indent="-428625">
              <a:lnSpc>
                <a:spcPct val="200000"/>
              </a:lnSpc>
              <a:buFont typeface="Arial" panose="020B0604020202020204" pitchFamily="34" charset="0"/>
              <a:buChar char="•"/>
            </a:pPr>
            <a:r>
              <a:rPr lang="en-US" sz="2800" dirty="0">
                <a:latin typeface="+mj-lt"/>
              </a:rPr>
              <a:t>Record a sequence</a:t>
            </a:r>
          </a:p>
          <a:p>
            <a:pPr marL="428625" indent="-428625">
              <a:lnSpc>
                <a:spcPct val="200000"/>
              </a:lnSpc>
              <a:buFont typeface="Arial" panose="020B0604020202020204" pitchFamily="34" charset="0"/>
              <a:buChar char="•"/>
            </a:pPr>
            <a:r>
              <a:rPr lang="en-US" sz="2800" dirty="0">
                <a:latin typeface="+mj-lt"/>
              </a:rPr>
              <a:t>Perform calibration</a:t>
            </a:r>
          </a:p>
          <a:p>
            <a:pPr marL="428625" indent="-428625">
              <a:lnSpc>
                <a:spcPct val="200000"/>
              </a:lnSpc>
              <a:buFont typeface="Arial" panose="020B0604020202020204" pitchFamily="34" charset="0"/>
              <a:buChar char="•"/>
            </a:pPr>
            <a:r>
              <a:rPr lang="en-US" sz="2800" dirty="0">
                <a:latin typeface="+mj-lt"/>
              </a:rPr>
              <a:t>Calibrate using an earlier recorded video</a:t>
            </a:r>
          </a:p>
        </p:txBody>
      </p:sp>
    </p:spTree>
    <p:extLst>
      <p:ext uri="{BB962C8B-B14F-4D97-AF65-F5344CB8AC3E}">
        <p14:creationId xmlns:p14="http://schemas.microsoft.com/office/powerpoint/2010/main" val="28239338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ABE333-28A2-4BB8-B9F3-53E5E2A682FB}"/>
              </a:ext>
            </a:extLst>
          </p:cNvPr>
          <p:cNvSpPr>
            <a:spLocks noGrp="1"/>
          </p:cNvSpPr>
          <p:nvPr>
            <p:ph type="title"/>
          </p:nvPr>
        </p:nvSpPr>
        <p:spPr/>
        <p:txBody>
          <a:bodyPr/>
          <a:lstStyle/>
          <a:p>
            <a:r>
              <a:rPr lang="en-US" dirty="0"/>
              <a:t>POINTS DISTRIBUTION</a:t>
            </a:r>
          </a:p>
        </p:txBody>
      </p:sp>
      <p:sp>
        <p:nvSpPr>
          <p:cNvPr id="4" name="Text Placeholder 3">
            <a:extLst>
              <a:ext uri="{FF2B5EF4-FFF2-40B4-BE49-F238E27FC236}">
                <a16:creationId xmlns:a16="http://schemas.microsoft.com/office/drawing/2014/main" id="{FD3FAB36-15DF-4B41-847E-B8C354D2C46A}"/>
              </a:ext>
            </a:extLst>
          </p:cNvPr>
          <p:cNvSpPr>
            <a:spLocks noGrp="1"/>
          </p:cNvSpPr>
          <p:nvPr>
            <p:ph type="body" idx="1"/>
          </p:nvPr>
        </p:nvSpPr>
        <p:spPr>
          <a:xfrm>
            <a:off x="1419771" y="2097887"/>
            <a:ext cx="6750000" cy="790614"/>
          </a:xfrm>
        </p:spPr>
        <p:txBody>
          <a:bodyPr/>
          <a:lstStyle/>
          <a:p>
            <a:pPr algn="ctr"/>
            <a:r>
              <a:rPr lang="en-US" sz="2700" dirty="0"/>
              <a:t>CONVENTIONAL METHOD</a:t>
            </a:r>
          </a:p>
        </p:txBody>
      </p:sp>
      <p:sp>
        <p:nvSpPr>
          <p:cNvPr id="7" name="Text Placeholder 6">
            <a:extLst>
              <a:ext uri="{FF2B5EF4-FFF2-40B4-BE49-F238E27FC236}">
                <a16:creationId xmlns:a16="http://schemas.microsoft.com/office/drawing/2014/main" id="{FF4B8F58-B0B5-4FE0-9961-54AF42FD17A1}"/>
              </a:ext>
            </a:extLst>
          </p:cNvPr>
          <p:cNvSpPr>
            <a:spLocks noGrp="1"/>
          </p:cNvSpPr>
          <p:nvPr>
            <p:ph type="body" sz="quarter" idx="13"/>
          </p:nvPr>
        </p:nvSpPr>
        <p:spPr>
          <a:xfrm>
            <a:off x="10421253" y="2110886"/>
            <a:ext cx="6750000" cy="787925"/>
          </a:xfrm>
        </p:spPr>
        <p:txBody>
          <a:bodyPr/>
          <a:lstStyle/>
          <a:p>
            <a:pPr algn="ctr"/>
            <a:r>
              <a:rPr lang="en-US" sz="2700" dirty="0"/>
              <a:t>VIDEO METHOD</a:t>
            </a:r>
          </a:p>
        </p:txBody>
      </p:sp>
      <p:sp>
        <p:nvSpPr>
          <p:cNvPr id="2" name="Slide Number Placeholder 1">
            <a:extLst>
              <a:ext uri="{FF2B5EF4-FFF2-40B4-BE49-F238E27FC236}">
                <a16:creationId xmlns:a16="http://schemas.microsoft.com/office/drawing/2014/main" id="{C77745D8-E067-4302-956D-637A35403E31}"/>
              </a:ext>
            </a:extLst>
          </p:cNvPr>
          <p:cNvSpPr>
            <a:spLocks noGrp="1"/>
          </p:cNvSpPr>
          <p:nvPr>
            <p:ph type="sldNum" sz="quarter" idx="33"/>
          </p:nvPr>
        </p:nvSpPr>
        <p:spPr/>
        <p:txBody>
          <a:bodyPr/>
          <a:lstStyle/>
          <a:p>
            <a:fld id="{19B51A1E-902D-48AF-9020-955120F399B6}" type="slidenum">
              <a:rPr lang="en-US" noProof="0" smtClean="0"/>
              <a:pPr/>
              <a:t>4</a:t>
            </a:fld>
            <a:endParaRPr lang="en-US" noProof="0" dirty="0"/>
          </a:p>
        </p:txBody>
      </p:sp>
      <p:pic>
        <p:nvPicPr>
          <p:cNvPr id="10" name="Picture 9" descr="A screenshot of a cell phone&#10;&#10;Description automatically generated">
            <a:extLst>
              <a:ext uri="{FF2B5EF4-FFF2-40B4-BE49-F238E27FC236}">
                <a16:creationId xmlns:a16="http://schemas.microsoft.com/office/drawing/2014/main" id="{2BD0FC72-47D8-46F5-8269-7CE6D5BFA108}"/>
              </a:ext>
            </a:extLst>
          </p:cNvPr>
          <p:cNvPicPr>
            <a:picLocks noChangeAspect="1"/>
          </p:cNvPicPr>
          <p:nvPr/>
        </p:nvPicPr>
        <p:blipFill rotWithShape="1">
          <a:blip r:embed="rId3"/>
          <a:srcRect l="2874"/>
          <a:stretch/>
        </p:blipFill>
        <p:spPr>
          <a:xfrm>
            <a:off x="922389" y="2954487"/>
            <a:ext cx="7448364" cy="4794468"/>
          </a:xfrm>
          <a:prstGeom prst="rect">
            <a:avLst/>
          </a:prstGeom>
        </p:spPr>
      </p:pic>
      <p:pic>
        <p:nvPicPr>
          <p:cNvPr id="12" name="Picture 11">
            <a:extLst>
              <a:ext uri="{FF2B5EF4-FFF2-40B4-BE49-F238E27FC236}">
                <a16:creationId xmlns:a16="http://schemas.microsoft.com/office/drawing/2014/main" id="{DD5F7284-FA73-4228-8145-77ED555D1253}"/>
              </a:ext>
            </a:extLst>
          </p:cNvPr>
          <p:cNvPicPr>
            <a:picLocks noChangeAspect="1"/>
          </p:cNvPicPr>
          <p:nvPr/>
        </p:nvPicPr>
        <p:blipFill rotWithShape="1">
          <a:blip r:embed="rId4"/>
          <a:srcRect r="2792"/>
          <a:stretch/>
        </p:blipFill>
        <p:spPr>
          <a:xfrm>
            <a:off x="9917249" y="3020474"/>
            <a:ext cx="7254005" cy="4662495"/>
          </a:xfrm>
          <a:prstGeom prst="rect">
            <a:avLst/>
          </a:prstGeom>
        </p:spPr>
      </p:pic>
      <p:sp>
        <p:nvSpPr>
          <p:cNvPr id="13" name="TextBox 12">
            <a:extLst>
              <a:ext uri="{FF2B5EF4-FFF2-40B4-BE49-F238E27FC236}">
                <a16:creationId xmlns:a16="http://schemas.microsoft.com/office/drawing/2014/main" id="{F1CC942E-09BE-429D-B3F1-CF9C1EE2D4EC}"/>
              </a:ext>
            </a:extLst>
          </p:cNvPr>
          <p:cNvSpPr txBox="1"/>
          <p:nvPr/>
        </p:nvSpPr>
        <p:spPr>
          <a:xfrm>
            <a:off x="922389" y="7931014"/>
            <a:ext cx="12344400" cy="1682192"/>
          </a:xfrm>
          <a:prstGeom prst="rect">
            <a:avLst/>
          </a:prstGeom>
          <a:noFill/>
        </p:spPr>
        <p:txBody>
          <a:bodyPr wrap="square" rtlCol="0">
            <a:spAutoFit/>
          </a:bodyPr>
          <a:lstStyle/>
          <a:p>
            <a:pPr marL="428625" indent="-428625">
              <a:lnSpc>
                <a:spcPct val="200000"/>
              </a:lnSpc>
              <a:buFont typeface="Arial" panose="020B0604020202020204" pitchFamily="34" charset="0"/>
              <a:buChar char="•"/>
            </a:pPr>
            <a:r>
              <a:rPr lang="en-US" sz="2800" dirty="0">
                <a:latin typeface="+mj-lt"/>
              </a:rPr>
              <a:t>Video method points are distributed better across the entire camera view</a:t>
            </a:r>
          </a:p>
          <a:p>
            <a:pPr marL="428625" indent="-428625">
              <a:lnSpc>
                <a:spcPct val="200000"/>
              </a:lnSpc>
              <a:buFont typeface="Arial" panose="020B0604020202020204" pitchFamily="34" charset="0"/>
              <a:buChar char="•"/>
            </a:pPr>
            <a:r>
              <a:rPr lang="en-US" sz="2800" dirty="0">
                <a:latin typeface="+mj-lt"/>
              </a:rPr>
              <a:t>Video allows for more variation </a:t>
            </a:r>
          </a:p>
        </p:txBody>
      </p:sp>
    </p:spTree>
    <p:extLst>
      <p:ext uri="{BB962C8B-B14F-4D97-AF65-F5344CB8AC3E}">
        <p14:creationId xmlns:p14="http://schemas.microsoft.com/office/powerpoint/2010/main" val="41182098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75E534D-5D1D-4797-8948-9B328C8881C2}"/>
              </a:ext>
            </a:extLst>
          </p:cNvPr>
          <p:cNvSpPr>
            <a:spLocks noGrp="1"/>
          </p:cNvSpPr>
          <p:nvPr>
            <p:ph type="sldNum" sz="quarter" idx="13"/>
          </p:nvPr>
        </p:nvSpPr>
        <p:spPr/>
        <p:txBody>
          <a:bodyPr/>
          <a:lstStyle/>
          <a:p>
            <a:fld id="{19B51A1E-902D-48AF-9020-955120F399B6}" type="slidenum">
              <a:rPr lang="en-US" sz="1600" noProof="0" smtClean="0"/>
              <a:pPr/>
              <a:t>5</a:t>
            </a:fld>
            <a:endParaRPr lang="en-US" sz="1600" noProof="0" dirty="0"/>
          </a:p>
        </p:txBody>
      </p:sp>
      <p:pic>
        <p:nvPicPr>
          <p:cNvPr id="6" name="Picture 5">
            <a:extLst>
              <a:ext uri="{FF2B5EF4-FFF2-40B4-BE49-F238E27FC236}">
                <a16:creationId xmlns:a16="http://schemas.microsoft.com/office/drawing/2014/main" id="{7FECAF5D-6FE4-4CCB-997E-43B441CA06F9}"/>
              </a:ext>
            </a:extLst>
          </p:cNvPr>
          <p:cNvPicPr>
            <a:picLocks noChangeAspect="1"/>
          </p:cNvPicPr>
          <p:nvPr/>
        </p:nvPicPr>
        <p:blipFill>
          <a:blip r:embed="rId3"/>
          <a:stretch>
            <a:fillRect/>
          </a:stretch>
        </p:blipFill>
        <p:spPr>
          <a:xfrm>
            <a:off x="842522" y="2085616"/>
            <a:ext cx="6315957" cy="5144219"/>
          </a:xfrm>
          <a:prstGeom prst="rect">
            <a:avLst/>
          </a:prstGeom>
        </p:spPr>
      </p:pic>
      <p:pic>
        <p:nvPicPr>
          <p:cNvPr id="8" name="Picture 7">
            <a:extLst>
              <a:ext uri="{FF2B5EF4-FFF2-40B4-BE49-F238E27FC236}">
                <a16:creationId xmlns:a16="http://schemas.microsoft.com/office/drawing/2014/main" id="{85A10017-E057-4BF3-AEE6-7ECDECA641C1}"/>
              </a:ext>
            </a:extLst>
          </p:cNvPr>
          <p:cNvPicPr>
            <a:picLocks noChangeAspect="1"/>
          </p:cNvPicPr>
          <p:nvPr/>
        </p:nvPicPr>
        <p:blipFill rotWithShape="1">
          <a:blip r:embed="rId4"/>
          <a:srcRect r="1449"/>
          <a:stretch/>
        </p:blipFill>
        <p:spPr>
          <a:xfrm>
            <a:off x="842522" y="1394753"/>
            <a:ext cx="2825352" cy="648000"/>
          </a:xfrm>
          <a:prstGeom prst="rect">
            <a:avLst/>
          </a:prstGeom>
        </p:spPr>
      </p:pic>
      <p:sp>
        <p:nvSpPr>
          <p:cNvPr id="10" name="Title 1">
            <a:extLst>
              <a:ext uri="{FF2B5EF4-FFF2-40B4-BE49-F238E27FC236}">
                <a16:creationId xmlns:a16="http://schemas.microsoft.com/office/drawing/2014/main" id="{8E12AD80-36E2-4655-B28F-81D0C09EEEE5}"/>
              </a:ext>
            </a:extLst>
          </p:cNvPr>
          <p:cNvSpPr txBox="1">
            <a:spLocks/>
          </p:cNvSpPr>
          <p:nvPr/>
        </p:nvSpPr>
        <p:spPr>
          <a:xfrm>
            <a:off x="699121" y="478632"/>
            <a:ext cx="7777370" cy="648000"/>
          </a:xfrm>
          <a:prstGeom prst="rect">
            <a:avLst/>
          </a:prstGeom>
        </p:spPr>
        <p:txBody>
          <a:bodyPr/>
          <a:lst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a:lstStyle>
          <a:p>
            <a:r>
              <a:rPr lang="en-US" sz="4800" dirty="0"/>
              <a:t>Reprojection error</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AC2CAE3C-5932-47F5-9C73-C9D57A21EA78}"/>
                  </a:ext>
                </a:extLst>
              </p:cNvPr>
              <p:cNvSpPr txBox="1"/>
              <p:nvPr/>
            </p:nvSpPr>
            <p:spPr>
              <a:xfrm>
                <a:off x="8476490" y="2690104"/>
                <a:ext cx="5841151" cy="1369477"/>
              </a:xfrm>
              <a:prstGeom prst="rect">
                <a:avLst/>
              </a:prstGeom>
              <a:noFill/>
            </p:spPr>
            <p:txBody>
              <a:bodyPr wrap="none" lIns="0" tIns="0" rIns="0" bIns="0" rtlCol="0">
                <a:spAutoFit/>
              </a:bodyPr>
              <a:lstStyle/>
              <a:p>
                <a14:m>
                  <m:oMath xmlns:m="http://schemas.openxmlformats.org/officeDocument/2006/math">
                    <m:r>
                      <a:rPr lang="en-US" sz="2800" i="1">
                        <a:latin typeface="Cambria Math" panose="02040503050406030204" pitchFamily="18" charset="0"/>
                      </a:rPr>
                      <m:t>𝐾</m:t>
                    </m:r>
                    <m:r>
                      <a:rPr lang="en-US" sz="2800" i="1">
                        <a:latin typeface="Cambria Math" panose="02040503050406030204" pitchFamily="18" charset="0"/>
                      </a:rPr>
                      <m:t>=</m:t>
                    </m:r>
                    <m:d>
                      <m:dPr>
                        <m:begChr m:val="["/>
                        <m:endChr m:val="]"/>
                        <m:ctrlPr>
                          <a:rPr lang="en-US" sz="2800" i="1">
                            <a:latin typeface="Cambria Math" panose="02040503050406030204" pitchFamily="18" charset="0"/>
                          </a:rPr>
                        </m:ctrlPr>
                      </m:dPr>
                      <m:e>
                        <m:m>
                          <m:mPr>
                            <m:mcs>
                              <m:mc>
                                <m:mcPr>
                                  <m:count m:val="3"/>
                                  <m:mcJc m:val="center"/>
                                </m:mcPr>
                              </m:mc>
                            </m:mcs>
                            <m:ctrlPr>
                              <a:rPr lang="en-US" sz="2800" i="1">
                                <a:latin typeface="Cambria Math" panose="02040503050406030204" pitchFamily="18" charset="0"/>
                              </a:rPr>
                            </m:ctrlPr>
                          </m:mPr>
                          <m:mr>
                            <m:e>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𝑥</m:t>
                                  </m:r>
                                </m:sub>
                              </m:sSub>
                            </m:e>
                            <m:e>
                              <m:r>
                                <a:rPr lang="en-US" sz="2800" i="1">
                                  <a:latin typeface="Cambria Math" panose="02040503050406030204" pitchFamily="18" charset="0"/>
                                </a:rPr>
                                <m:t>𝑠</m:t>
                              </m:r>
                            </m:e>
                            <m:e>
                              <m:sSub>
                                <m:sSubPr>
                                  <m:ctrlPr>
                                    <a:rPr lang="en-US" sz="2800" i="1">
                                      <a:latin typeface="Cambria Math" panose="02040503050406030204" pitchFamily="18" charset="0"/>
                                    </a:rPr>
                                  </m:ctrlPr>
                                </m:sSubPr>
                                <m:e>
                                  <m:r>
                                    <a:rPr lang="en-US" sz="2800" i="1">
                                      <a:latin typeface="Cambria Math" panose="02040503050406030204" pitchFamily="18" charset="0"/>
                                    </a:rPr>
                                    <m:t>𝑢</m:t>
                                  </m:r>
                                </m:e>
                                <m:sub>
                                  <m:r>
                                    <a:rPr lang="en-US" sz="2800" i="1">
                                      <a:latin typeface="Cambria Math" panose="02040503050406030204" pitchFamily="18" charset="0"/>
                                    </a:rPr>
                                    <m:t>0</m:t>
                                  </m:r>
                                </m:sub>
                              </m:sSub>
                            </m:e>
                          </m:mr>
                          <m:mr>
                            <m:e>
                              <m:r>
                                <a:rPr lang="en-US" sz="2800" i="1">
                                  <a:latin typeface="Cambria Math" panose="02040503050406030204" pitchFamily="18" charset="0"/>
                                </a:rPr>
                                <m:t>0</m:t>
                              </m:r>
                            </m:e>
                            <m:e>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𝑦</m:t>
                                  </m:r>
                                </m:sub>
                              </m:sSub>
                            </m:e>
                            <m:e>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𝑜</m:t>
                                  </m:r>
                                </m:sub>
                              </m:sSub>
                            </m:e>
                          </m:mr>
                          <m:mr>
                            <m:e>
                              <m:r>
                                <a:rPr lang="en-US" sz="2800" i="1">
                                  <a:latin typeface="Cambria Math" panose="02040503050406030204" pitchFamily="18" charset="0"/>
                                </a:rPr>
                                <m:t>0</m:t>
                              </m:r>
                            </m:e>
                            <m:e>
                              <m:r>
                                <a:rPr lang="en-US" sz="2800" i="1">
                                  <a:latin typeface="Cambria Math" panose="02040503050406030204" pitchFamily="18" charset="0"/>
                                </a:rPr>
                                <m:t>0</m:t>
                              </m:r>
                            </m:e>
                            <m:e>
                              <m:r>
                                <a:rPr lang="en-US" sz="2800" i="1">
                                  <a:latin typeface="Cambria Math" panose="02040503050406030204" pitchFamily="18" charset="0"/>
                                </a:rPr>
                                <m:t>1</m:t>
                              </m:r>
                            </m:e>
                          </m:mr>
                        </m:m>
                      </m:e>
                    </m:d>
                  </m:oMath>
                </a14:m>
                <a:r>
                  <a:rPr lang="en-US" sz="2800" dirty="0"/>
                  <a:t>, the </a:t>
                </a:r>
                <a:r>
                  <a:rPr lang="en-US" sz="2800" dirty="0" err="1"/>
                  <a:t>Intrinsics</a:t>
                </a:r>
                <a:r>
                  <a:rPr lang="en-US" sz="2800" dirty="0"/>
                  <a:t> Matrix</a:t>
                </a:r>
              </a:p>
            </p:txBody>
          </p:sp>
        </mc:Choice>
        <mc:Fallback>
          <p:sp>
            <p:nvSpPr>
              <p:cNvPr id="12" name="TextBox 11">
                <a:extLst>
                  <a:ext uri="{FF2B5EF4-FFF2-40B4-BE49-F238E27FC236}">
                    <a16:creationId xmlns:a16="http://schemas.microsoft.com/office/drawing/2014/main" id="{AC2CAE3C-5932-47F5-9C73-C9D57A21EA78}"/>
                  </a:ext>
                </a:extLst>
              </p:cNvPr>
              <p:cNvSpPr txBox="1">
                <a:spLocks noRot="1" noChangeAspect="1" noMove="1" noResize="1" noEditPoints="1" noAdjustHandles="1" noChangeArrowheads="1" noChangeShapeType="1" noTextEdit="1"/>
              </p:cNvSpPr>
              <p:nvPr/>
            </p:nvSpPr>
            <p:spPr>
              <a:xfrm>
                <a:off x="8476490" y="2690104"/>
                <a:ext cx="5841151" cy="1369477"/>
              </a:xfrm>
              <a:prstGeom prst="rect">
                <a:avLst/>
              </a:prstGeom>
              <a:blipFill>
                <a:blip r:embed="rId5"/>
                <a:stretch>
                  <a:fillRect r="-240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9D30FE09-D97D-4AC5-8831-F9C3C9A327AC}"/>
                  </a:ext>
                </a:extLst>
              </p:cNvPr>
              <p:cNvSpPr txBox="1"/>
              <p:nvPr/>
            </p:nvSpPr>
            <p:spPr>
              <a:xfrm>
                <a:off x="8584241" y="4214349"/>
                <a:ext cx="3437864" cy="49571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𝑥</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𝑓</m:t>
                              </m:r>
                            </m:e>
                            <m:sub>
                              <m:r>
                                <a:rPr lang="en-US" sz="2800" i="1">
                                  <a:latin typeface="Cambria Math" panose="02040503050406030204" pitchFamily="18" charset="0"/>
                                </a:rPr>
                                <m:t>𝑦</m:t>
                              </m:r>
                            </m:sub>
                          </m:sSub>
                        </m:e>
                      </m:d>
                      <m:r>
                        <a:rPr lang="en-US" sz="2800" i="1">
                          <a:latin typeface="Cambria Math" panose="02040503050406030204" pitchFamily="18" charset="0"/>
                        </a:rPr>
                        <m:t> :</m:t>
                      </m:r>
                      <m:r>
                        <a:rPr lang="en-US" sz="2800" i="1">
                          <a:latin typeface="Cambria Math" panose="02040503050406030204" pitchFamily="18" charset="0"/>
                        </a:rPr>
                        <m:t>𝑓𝑜𝑐𝑎𝑙</m:t>
                      </m:r>
                      <m:r>
                        <a:rPr lang="en-US" sz="2800" i="1">
                          <a:latin typeface="+mj-lt"/>
                        </a:rPr>
                        <m:t> </m:t>
                      </m:r>
                      <m:r>
                        <a:rPr lang="en-US" sz="2800" i="1">
                          <a:latin typeface="+mj-lt"/>
                        </a:rPr>
                        <m:t>𝑙𝑒𝑛𝑔𝑡h</m:t>
                      </m:r>
                    </m:oMath>
                  </m:oMathPara>
                </a14:m>
                <a:endParaRPr lang="en-US" sz="2800" dirty="0">
                  <a:latin typeface="+mj-lt"/>
                </a:endParaRPr>
              </a:p>
            </p:txBody>
          </p:sp>
        </mc:Choice>
        <mc:Fallback>
          <p:sp>
            <p:nvSpPr>
              <p:cNvPr id="13" name="TextBox 12">
                <a:extLst>
                  <a:ext uri="{FF2B5EF4-FFF2-40B4-BE49-F238E27FC236}">
                    <a16:creationId xmlns:a16="http://schemas.microsoft.com/office/drawing/2014/main" id="{9D30FE09-D97D-4AC5-8831-F9C3C9A327AC}"/>
                  </a:ext>
                </a:extLst>
              </p:cNvPr>
              <p:cNvSpPr txBox="1">
                <a:spLocks noRot="1" noChangeAspect="1" noMove="1" noResize="1" noEditPoints="1" noAdjustHandles="1" noChangeArrowheads="1" noChangeShapeType="1" noTextEdit="1"/>
              </p:cNvSpPr>
              <p:nvPr/>
            </p:nvSpPr>
            <p:spPr>
              <a:xfrm>
                <a:off x="8584241" y="4214349"/>
                <a:ext cx="3437864" cy="49571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49D1A429-17F4-4B1E-B85B-51678FB1A112}"/>
                  </a:ext>
                </a:extLst>
              </p:cNvPr>
              <p:cNvSpPr txBox="1"/>
              <p:nvPr/>
            </p:nvSpPr>
            <p:spPr>
              <a:xfrm>
                <a:off x="8476490" y="4840286"/>
                <a:ext cx="395403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𝑢</m:t>
                              </m:r>
                            </m:e>
                            <m:sub>
                              <m:r>
                                <a:rPr lang="en-US" sz="2800" i="1">
                                  <a:latin typeface="Cambria Math" panose="02040503050406030204" pitchFamily="18" charset="0"/>
                                </a:rPr>
                                <m:t>0</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𝑣</m:t>
                              </m:r>
                            </m:e>
                            <m:sub>
                              <m:r>
                                <a:rPr lang="en-US" sz="2800" i="1">
                                  <a:latin typeface="Cambria Math" panose="02040503050406030204" pitchFamily="18" charset="0"/>
                                </a:rPr>
                                <m:t>0</m:t>
                              </m:r>
                            </m:sub>
                          </m:sSub>
                        </m:e>
                      </m:d>
                      <m:r>
                        <a:rPr lang="en-US" sz="2800" i="1">
                          <a:latin typeface="Cambria Math" panose="02040503050406030204" pitchFamily="18" charset="0"/>
                        </a:rPr>
                        <m:t> :</m:t>
                      </m:r>
                      <m:r>
                        <a:rPr lang="en-US" sz="2800" i="1">
                          <a:latin typeface="Cambria Math" panose="02040503050406030204" pitchFamily="18" charset="0"/>
                        </a:rPr>
                        <m:t>𝑝𝑟𝑖𝑛𝑐𝑖𝑝𝑎𝑙</m:t>
                      </m:r>
                      <m:r>
                        <a:rPr lang="en-US" sz="2800" i="1">
                          <a:latin typeface="Cambria Math" panose="02040503050406030204" pitchFamily="18" charset="0"/>
                        </a:rPr>
                        <m:t> </m:t>
                      </m:r>
                      <m:r>
                        <a:rPr lang="en-US" sz="2800" i="1">
                          <a:latin typeface="Cambria Math" panose="02040503050406030204" pitchFamily="18" charset="0"/>
                        </a:rPr>
                        <m:t>𝑝𝑜𝑖𝑛𝑡</m:t>
                      </m:r>
                    </m:oMath>
                  </m:oMathPara>
                </a14:m>
                <a:endParaRPr lang="en-US" sz="2800" dirty="0"/>
              </a:p>
            </p:txBody>
          </p:sp>
        </mc:Choice>
        <mc:Fallback>
          <p:sp>
            <p:nvSpPr>
              <p:cNvPr id="15" name="TextBox 14">
                <a:extLst>
                  <a:ext uri="{FF2B5EF4-FFF2-40B4-BE49-F238E27FC236}">
                    <a16:creationId xmlns:a16="http://schemas.microsoft.com/office/drawing/2014/main" id="{49D1A429-17F4-4B1E-B85B-51678FB1A112}"/>
                  </a:ext>
                </a:extLst>
              </p:cNvPr>
              <p:cNvSpPr txBox="1">
                <a:spLocks noRot="1" noChangeAspect="1" noMove="1" noResize="1" noEditPoints="1" noAdjustHandles="1" noChangeArrowheads="1" noChangeShapeType="1" noTextEdit="1"/>
              </p:cNvSpPr>
              <p:nvPr/>
            </p:nvSpPr>
            <p:spPr>
              <a:xfrm>
                <a:off x="8476490" y="4840286"/>
                <a:ext cx="3954031"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1AE7BD74-3F98-4001-9AD6-4FA2AD7195F2}"/>
                  </a:ext>
                </a:extLst>
              </p:cNvPr>
              <p:cNvSpPr txBox="1"/>
              <p:nvPr/>
            </p:nvSpPr>
            <p:spPr>
              <a:xfrm>
                <a:off x="9359255" y="5398859"/>
                <a:ext cx="212506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𝑠</m:t>
                      </m:r>
                      <m:r>
                        <a:rPr lang="en-US" sz="2800" i="1">
                          <a:latin typeface="Cambria Math" panose="02040503050406030204" pitchFamily="18" charset="0"/>
                        </a:rPr>
                        <m:t> :</m:t>
                      </m:r>
                      <m:r>
                        <a:rPr lang="en-US" sz="2800" i="1">
                          <a:latin typeface="Cambria Math" panose="02040503050406030204" pitchFamily="18" charset="0"/>
                        </a:rPr>
                        <m:t>𝑆𝑘𝑒𝑤𝑛𝑒𝑠𝑠</m:t>
                      </m:r>
                    </m:oMath>
                  </m:oMathPara>
                </a14:m>
                <a:endParaRPr lang="en-US" sz="2800" dirty="0"/>
              </a:p>
            </p:txBody>
          </p:sp>
        </mc:Choice>
        <mc:Fallback>
          <p:sp>
            <p:nvSpPr>
              <p:cNvPr id="17" name="TextBox 16">
                <a:extLst>
                  <a:ext uri="{FF2B5EF4-FFF2-40B4-BE49-F238E27FC236}">
                    <a16:creationId xmlns:a16="http://schemas.microsoft.com/office/drawing/2014/main" id="{1AE7BD74-3F98-4001-9AD6-4FA2AD7195F2}"/>
                  </a:ext>
                </a:extLst>
              </p:cNvPr>
              <p:cNvSpPr txBox="1">
                <a:spLocks noRot="1" noChangeAspect="1" noMove="1" noResize="1" noEditPoints="1" noAdjustHandles="1" noChangeArrowheads="1" noChangeShapeType="1" noTextEdit="1"/>
              </p:cNvSpPr>
              <p:nvPr/>
            </p:nvSpPr>
            <p:spPr>
              <a:xfrm>
                <a:off x="9359255" y="5398859"/>
                <a:ext cx="2125069"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77C0389-B346-4FB0-9553-CAF29DA35985}"/>
                  </a:ext>
                </a:extLst>
              </p:cNvPr>
              <p:cNvSpPr txBox="1"/>
              <p:nvPr/>
            </p:nvSpPr>
            <p:spPr>
              <a:xfrm>
                <a:off x="9359255" y="7740149"/>
                <a:ext cx="3271217"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𝑅</m:t>
                      </m:r>
                      <m:r>
                        <a:rPr lang="en-US" sz="2800" i="1">
                          <a:latin typeface="Cambria Math" panose="02040503050406030204" pitchFamily="18" charset="0"/>
                        </a:rPr>
                        <m:t> :</m:t>
                      </m:r>
                      <m:r>
                        <a:rPr lang="en-US" sz="2800" i="1">
                          <a:latin typeface="Cambria Math" panose="02040503050406030204" pitchFamily="18" charset="0"/>
                        </a:rPr>
                        <m:t>𝑅𝑜𝑡𝑎𝑡𝑖𝑜𝑛</m:t>
                      </m:r>
                      <m:r>
                        <a:rPr lang="en-US" sz="2800" i="1">
                          <a:latin typeface="Cambria Math" panose="02040503050406030204" pitchFamily="18" charset="0"/>
                        </a:rPr>
                        <m:t> </m:t>
                      </m:r>
                      <m:r>
                        <a:rPr lang="en-US" sz="2800" i="1">
                          <a:latin typeface="Cambria Math" panose="02040503050406030204" pitchFamily="18" charset="0"/>
                        </a:rPr>
                        <m:t>𝑀𝑎𝑡𝑟𝑖𝑥</m:t>
                      </m:r>
                    </m:oMath>
                  </m:oMathPara>
                </a14:m>
                <a:endParaRPr lang="en-US" sz="2800" dirty="0"/>
              </a:p>
            </p:txBody>
          </p:sp>
        </mc:Choice>
        <mc:Fallback>
          <p:sp>
            <p:nvSpPr>
              <p:cNvPr id="18" name="TextBox 17">
                <a:extLst>
                  <a:ext uri="{FF2B5EF4-FFF2-40B4-BE49-F238E27FC236}">
                    <a16:creationId xmlns:a16="http://schemas.microsoft.com/office/drawing/2014/main" id="{477C0389-B346-4FB0-9553-CAF29DA35985}"/>
                  </a:ext>
                </a:extLst>
              </p:cNvPr>
              <p:cNvSpPr txBox="1">
                <a:spLocks noRot="1" noChangeAspect="1" noMove="1" noResize="1" noEditPoints="1" noAdjustHandles="1" noChangeArrowheads="1" noChangeShapeType="1" noTextEdit="1"/>
              </p:cNvSpPr>
              <p:nvPr/>
            </p:nvSpPr>
            <p:spPr>
              <a:xfrm>
                <a:off x="9359255" y="7740149"/>
                <a:ext cx="3271217" cy="430887"/>
              </a:xfrm>
              <a:prstGeom prst="rect">
                <a:avLst/>
              </a:prstGeom>
              <a:blipFill>
                <a:blip r:embed="rId9"/>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1BAE3C19-4101-4A72-99E4-3F5E8471CD6F}"/>
              </a:ext>
            </a:extLst>
          </p:cNvPr>
          <p:cNvSpPr txBox="1"/>
          <p:nvPr/>
        </p:nvSpPr>
        <p:spPr>
          <a:xfrm>
            <a:off x="8238920" y="1169892"/>
            <a:ext cx="7300913" cy="1305165"/>
          </a:xfrm>
          <a:prstGeom prst="rect">
            <a:avLst/>
          </a:prstGeom>
          <a:noFill/>
        </p:spPr>
        <p:txBody>
          <a:bodyPr wrap="square" rtlCol="0">
            <a:spAutoFit/>
          </a:bodyPr>
          <a:lstStyle/>
          <a:p>
            <a:pPr>
              <a:lnSpc>
                <a:spcPct val="150000"/>
              </a:lnSpc>
            </a:pPr>
            <a:r>
              <a:rPr lang="en-US" sz="2800" dirty="0">
                <a:latin typeface="+mj-lt"/>
              </a:rPr>
              <a:t>Using Zhang’s calibration method we get the camera </a:t>
            </a:r>
            <a:r>
              <a:rPr lang="en-US" sz="2800" dirty="0" err="1">
                <a:latin typeface="+mj-lt"/>
              </a:rPr>
              <a:t>Intrinsics</a:t>
            </a:r>
            <a:r>
              <a:rPr lang="en-US" sz="2800" dirty="0">
                <a:latin typeface="+mj-lt"/>
              </a:rPr>
              <a:t>:</a:t>
            </a:r>
          </a:p>
        </p:txBody>
      </p:sp>
      <p:sp>
        <p:nvSpPr>
          <p:cNvPr id="24" name="TextBox 23">
            <a:extLst>
              <a:ext uri="{FF2B5EF4-FFF2-40B4-BE49-F238E27FC236}">
                <a16:creationId xmlns:a16="http://schemas.microsoft.com/office/drawing/2014/main" id="{6BB7A636-CAF5-4DA0-9F02-B7CA6E9435FA}"/>
              </a:ext>
            </a:extLst>
          </p:cNvPr>
          <p:cNvSpPr txBox="1"/>
          <p:nvPr/>
        </p:nvSpPr>
        <p:spPr>
          <a:xfrm>
            <a:off x="8238920" y="6952835"/>
            <a:ext cx="4188785" cy="954107"/>
          </a:xfrm>
          <a:prstGeom prst="rect">
            <a:avLst/>
          </a:prstGeom>
          <a:noFill/>
        </p:spPr>
        <p:txBody>
          <a:bodyPr wrap="square" rtlCol="0">
            <a:spAutoFit/>
          </a:bodyPr>
          <a:lstStyle/>
          <a:p>
            <a:r>
              <a:rPr lang="en-US" sz="2800" dirty="0">
                <a:latin typeface="+mj-lt"/>
              </a:rPr>
              <a:t>And </a:t>
            </a:r>
            <a:r>
              <a:rPr lang="en-US" sz="2800" dirty="0" err="1">
                <a:latin typeface="+mj-lt"/>
              </a:rPr>
              <a:t>Extrinsics</a:t>
            </a:r>
            <a:r>
              <a:rPr lang="en-US" sz="2800" dirty="0">
                <a:latin typeface="+mj-lt"/>
              </a:rPr>
              <a:t>, per image</a:t>
            </a:r>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6C3BBDF5-A0EB-47B6-B329-88EDDBDA3071}"/>
                  </a:ext>
                </a:extLst>
              </p:cNvPr>
              <p:cNvSpPr txBox="1"/>
              <p:nvPr/>
            </p:nvSpPr>
            <p:spPr>
              <a:xfrm>
                <a:off x="8476490" y="5953925"/>
                <a:ext cx="6805902" cy="449803"/>
              </a:xfrm>
              <a:prstGeom prst="rect">
                <a:avLst/>
              </a:prstGeom>
              <a:noFill/>
            </p:spPr>
            <p:txBody>
              <a:bodyPr wrap="none" lIns="0" tIns="0" rIns="0" bIns="0" rtlCol="0">
                <a:spAutoFit/>
              </a:bodyPr>
              <a:lstStyle/>
              <a:p>
                <a14:m>
                  <m:oMath xmlns:m="http://schemas.openxmlformats.org/officeDocument/2006/math">
                    <m:r>
                      <a:rPr lang="en-US" sz="2800" i="1">
                        <a:latin typeface="Cambria Math" panose="02040503050406030204" pitchFamily="18" charset="0"/>
                      </a:rPr>
                      <m:t>𝐴𝑛𝑑</m:t>
                    </m:r>
                    <m:r>
                      <a:rPr lang="en-US" sz="2800" i="1">
                        <a:latin typeface="Cambria Math" panose="02040503050406030204" pitchFamily="18" charset="0"/>
                      </a:rPr>
                      <m:t> </m:t>
                    </m:r>
                    <m:r>
                      <a:rPr lang="en-US" sz="2800" i="1">
                        <a:latin typeface="Cambria Math" panose="02040503050406030204" pitchFamily="18" charset="0"/>
                      </a:rPr>
                      <m:t>𝑑</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1, </m:t>
                        </m:r>
                      </m:sub>
                    </m:sSub>
                    <m:sSub>
                      <m:sSubPr>
                        <m:ctrlPr>
                          <a:rPr lang="en-US" sz="2800" i="1">
                            <a:latin typeface="Cambria Math" panose="02040503050406030204" pitchFamily="18" charset="0"/>
                          </a:rPr>
                        </m:ctrlPr>
                      </m:sSubPr>
                      <m:e>
                        <m:r>
                          <a:rPr lang="en-US" sz="2800" i="1">
                            <a:latin typeface="Cambria Math" panose="02040503050406030204" pitchFamily="18" charset="0"/>
                          </a:rPr>
                          <m:t>𝑘</m:t>
                        </m:r>
                      </m:e>
                      <m:sub>
                        <m:r>
                          <a:rPr lang="en-US" sz="2800" i="1">
                            <a:latin typeface="Cambria Math" panose="02040503050406030204" pitchFamily="18" charset="0"/>
                          </a:rPr>
                          <m:t>2</m:t>
                        </m:r>
                      </m:sub>
                    </m:sSub>
                    <m:r>
                      <a:rPr lang="en-US" sz="2800" i="1">
                        <a:latin typeface="Cambria Math" panose="02040503050406030204" pitchFamily="18" charset="0"/>
                      </a:rPr>
                      <m:t>, …]</m:t>
                    </m:r>
                  </m:oMath>
                </a14:m>
                <a:r>
                  <a:rPr lang="en-US" sz="2800" dirty="0"/>
                  <a:t>, the distortion coefficients</a:t>
                </a:r>
              </a:p>
            </p:txBody>
          </p:sp>
        </mc:Choice>
        <mc:Fallback>
          <p:sp>
            <p:nvSpPr>
              <p:cNvPr id="25" name="TextBox 24">
                <a:extLst>
                  <a:ext uri="{FF2B5EF4-FFF2-40B4-BE49-F238E27FC236}">
                    <a16:creationId xmlns:a16="http://schemas.microsoft.com/office/drawing/2014/main" id="{6C3BBDF5-A0EB-47B6-B329-88EDDBDA3071}"/>
                  </a:ext>
                </a:extLst>
              </p:cNvPr>
              <p:cNvSpPr txBox="1">
                <a:spLocks noRot="1" noChangeAspect="1" noMove="1" noResize="1" noEditPoints="1" noAdjustHandles="1" noChangeArrowheads="1" noChangeShapeType="1" noTextEdit="1"/>
              </p:cNvSpPr>
              <p:nvPr/>
            </p:nvSpPr>
            <p:spPr>
              <a:xfrm>
                <a:off x="8476490" y="5953925"/>
                <a:ext cx="6805902" cy="449803"/>
              </a:xfrm>
              <a:prstGeom prst="rect">
                <a:avLst/>
              </a:prstGeom>
              <a:blipFill>
                <a:blip r:embed="rId10"/>
                <a:stretch>
                  <a:fillRect l="-90" t="-24658" r="-1792" b="-43836"/>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DAA616A3-F801-4335-834B-FF0E46182BD3}"/>
              </a:ext>
            </a:extLst>
          </p:cNvPr>
          <p:cNvSpPr txBox="1"/>
          <p:nvPr/>
        </p:nvSpPr>
        <p:spPr>
          <a:xfrm>
            <a:off x="799510" y="7272697"/>
            <a:ext cx="6615554" cy="2597827"/>
          </a:xfrm>
          <a:prstGeom prst="rect">
            <a:avLst/>
          </a:prstGeom>
          <a:noFill/>
        </p:spPr>
        <p:txBody>
          <a:bodyPr wrap="square" rtlCol="0">
            <a:spAutoFit/>
          </a:bodyPr>
          <a:lstStyle/>
          <a:p>
            <a:pPr>
              <a:lnSpc>
                <a:spcPct val="150000"/>
              </a:lnSpc>
            </a:pPr>
            <a:r>
              <a:rPr lang="en-US" sz="2800" dirty="0" err="1">
                <a:latin typeface="+mj-lt"/>
              </a:rPr>
              <a:t>Reprojecting</a:t>
            </a:r>
            <a:r>
              <a:rPr lang="en-US" sz="2800" dirty="0">
                <a:latin typeface="+mj-lt"/>
              </a:rPr>
              <a:t> a chessboard pattern using the estimated parameters is not fully accurate as the parameters are derived based on algebraic error</a:t>
            </a:r>
          </a:p>
        </p:txBody>
      </p: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B70CDDB2-1A30-401D-82A6-2E9DEE3249BE}"/>
                  </a:ext>
                </a:extLst>
              </p:cNvPr>
              <p:cNvSpPr txBox="1"/>
              <p:nvPr/>
            </p:nvSpPr>
            <p:spPr>
              <a:xfrm>
                <a:off x="9458639" y="8293209"/>
                <a:ext cx="363516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𝑡</m:t>
                      </m:r>
                      <m:r>
                        <a:rPr lang="en-US" sz="2800" i="1">
                          <a:latin typeface="Cambria Math" panose="02040503050406030204" pitchFamily="18" charset="0"/>
                        </a:rPr>
                        <m:t> :</m:t>
                      </m:r>
                      <m:r>
                        <a:rPr lang="en-US" sz="2800" i="1">
                          <a:latin typeface="Cambria Math" panose="02040503050406030204" pitchFamily="18" charset="0"/>
                        </a:rPr>
                        <m:t>𝑇𝑟𝑎𝑛𝑠𝑙𝑎𝑡𝑖𝑜𝑛</m:t>
                      </m:r>
                      <m:r>
                        <a:rPr lang="en-US" sz="2800" i="1">
                          <a:latin typeface="Cambria Math" panose="02040503050406030204" pitchFamily="18" charset="0"/>
                        </a:rPr>
                        <m:t> </m:t>
                      </m:r>
                      <m:r>
                        <a:rPr lang="en-US" sz="2800" i="1">
                          <a:latin typeface="Cambria Math" panose="02040503050406030204" pitchFamily="18" charset="0"/>
                        </a:rPr>
                        <m:t>𝑉𝑒𝑐𝑡𝑜𝑟</m:t>
                      </m:r>
                    </m:oMath>
                  </m:oMathPara>
                </a14:m>
                <a:endParaRPr lang="en-US" sz="2800" dirty="0"/>
              </a:p>
            </p:txBody>
          </p:sp>
        </mc:Choice>
        <mc:Fallback>
          <p:sp>
            <p:nvSpPr>
              <p:cNvPr id="28" name="TextBox 27">
                <a:extLst>
                  <a:ext uri="{FF2B5EF4-FFF2-40B4-BE49-F238E27FC236}">
                    <a16:creationId xmlns:a16="http://schemas.microsoft.com/office/drawing/2014/main" id="{B70CDDB2-1A30-401D-82A6-2E9DEE3249BE}"/>
                  </a:ext>
                </a:extLst>
              </p:cNvPr>
              <p:cNvSpPr txBox="1">
                <a:spLocks noRot="1" noChangeAspect="1" noMove="1" noResize="1" noEditPoints="1" noAdjustHandles="1" noChangeArrowheads="1" noChangeShapeType="1" noTextEdit="1"/>
              </p:cNvSpPr>
              <p:nvPr/>
            </p:nvSpPr>
            <p:spPr>
              <a:xfrm>
                <a:off x="9458639" y="8293209"/>
                <a:ext cx="3635162" cy="430887"/>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26546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EABE333-28A2-4BB8-B9F3-53E5E2A682FB}"/>
              </a:ext>
            </a:extLst>
          </p:cNvPr>
          <p:cNvSpPr>
            <a:spLocks noGrp="1"/>
          </p:cNvSpPr>
          <p:nvPr>
            <p:ph type="title"/>
          </p:nvPr>
        </p:nvSpPr>
        <p:spPr/>
        <p:txBody>
          <a:bodyPr/>
          <a:lstStyle/>
          <a:p>
            <a:r>
              <a:rPr lang="en-US" sz="4400" dirty="0" err="1"/>
              <a:t>NONlinear</a:t>
            </a:r>
            <a:r>
              <a:rPr lang="en-US" sz="4400" dirty="0"/>
              <a:t> parameter refinement</a:t>
            </a:r>
          </a:p>
        </p:txBody>
      </p:sp>
      <p:sp>
        <p:nvSpPr>
          <p:cNvPr id="4" name="Text Placeholder 3">
            <a:extLst>
              <a:ext uri="{FF2B5EF4-FFF2-40B4-BE49-F238E27FC236}">
                <a16:creationId xmlns:a16="http://schemas.microsoft.com/office/drawing/2014/main" id="{FD3FAB36-15DF-4B41-847E-B8C354D2C46A}"/>
              </a:ext>
            </a:extLst>
          </p:cNvPr>
          <p:cNvSpPr>
            <a:spLocks noGrp="1"/>
          </p:cNvSpPr>
          <p:nvPr>
            <p:ph type="body" idx="1"/>
          </p:nvPr>
        </p:nvSpPr>
        <p:spPr>
          <a:xfrm>
            <a:off x="1419771" y="1659005"/>
            <a:ext cx="6750000" cy="790614"/>
          </a:xfrm>
        </p:spPr>
        <p:txBody>
          <a:bodyPr/>
          <a:lstStyle/>
          <a:p>
            <a:pPr algn="ctr"/>
            <a:r>
              <a:rPr lang="en-US" sz="2400" dirty="0"/>
              <a:t>BEFORE REFINEMENT</a:t>
            </a:r>
          </a:p>
        </p:txBody>
      </p:sp>
      <p:sp>
        <p:nvSpPr>
          <p:cNvPr id="7" name="Text Placeholder 6">
            <a:extLst>
              <a:ext uri="{FF2B5EF4-FFF2-40B4-BE49-F238E27FC236}">
                <a16:creationId xmlns:a16="http://schemas.microsoft.com/office/drawing/2014/main" id="{FF4B8F58-B0B5-4FE0-9961-54AF42FD17A1}"/>
              </a:ext>
            </a:extLst>
          </p:cNvPr>
          <p:cNvSpPr>
            <a:spLocks noGrp="1"/>
          </p:cNvSpPr>
          <p:nvPr>
            <p:ph type="body" sz="quarter" idx="13"/>
          </p:nvPr>
        </p:nvSpPr>
        <p:spPr>
          <a:xfrm>
            <a:off x="10421253" y="1672004"/>
            <a:ext cx="6750000" cy="787925"/>
          </a:xfrm>
        </p:spPr>
        <p:txBody>
          <a:bodyPr/>
          <a:lstStyle/>
          <a:p>
            <a:pPr algn="ctr"/>
            <a:r>
              <a:rPr lang="en-US" sz="2400" dirty="0"/>
              <a:t>AFTER REFINEMENT</a:t>
            </a:r>
          </a:p>
        </p:txBody>
      </p:sp>
      <p:sp>
        <p:nvSpPr>
          <p:cNvPr id="2" name="Slide Number Placeholder 1">
            <a:extLst>
              <a:ext uri="{FF2B5EF4-FFF2-40B4-BE49-F238E27FC236}">
                <a16:creationId xmlns:a16="http://schemas.microsoft.com/office/drawing/2014/main" id="{C77745D8-E067-4302-956D-637A35403E31}"/>
              </a:ext>
            </a:extLst>
          </p:cNvPr>
          <p:cNvSpPr>
            <a:spLocks noGrp="1"/>
          </p:cNvSpPr>
          <p:nvPr>
            <p:ph type="sldNum" sz="quarter" idx="33"/>
          </p:nvPr>
        </p:nvSpPr>
        <p:spPr/>
        <p:txBody>
          <a:bodyPr/>
          <a:lstStyle/>
          <a:p>
            <a:fld id="{19B51A1E-902D-48AF-9020-955120F399B6}" type="slidenum">
              <a:rPr lang="en-US" sz="1600" noProof="0" smtClean="0"/>
              <a:pPr/>
              <a:t>6</a:t>
            </a:fld>
            <a:endParaRPr lang="en-US" sz="1600" noProof="0" dirty="0"/>
          </a:p>
        </p:txBody>
      </p:sp>
      <p:pic>
        <p:nvPicPr>
          <p:cNvPr id="6" name="Picture 5">
            <a:extLst>
              <a:ext uri="{FF2B5EF4-FFF2-40B4-BE49-F238E27FC236}">
                <a16:creationId xmlns:a16="http://schemas.microsoft.com/office/drawing/2014/main" id="{526C65C0-B8BA-4034-80C8-ECEEFC47A966}"/>
              </a:ext>
            </a:extLst>
          </p:cNvPr>
          <p:cNvPicPr>
            <a:picLocks noChangeAspect="1"/>
          </p:cNvPicPr>
          <p:nvPr/>
        </p:nvPicPr>
        <p:blipFill>
          <a:blip r:embed="rId3"/>
          <a:stretch>
            <a:fillRect/>
          </a:stretch>
        </p:blipFill>
        <p:spPr>
          <a:xfrm>
            <a:off x="257988" y="2511487"/>
            <a:ext cx="8886012" cy="5056523"/>
          </a:xfrm>
          <a:prstGeom prst="rect">
            <a:avLst/>
          </a:prstGeom>
        </p:spPr>
      </p:pic>
      <p:pic>
        <p:nvPicPr>
          <p:cNvPr id="14" name="Picture 13">
            <a:extLst>
              <a:ext uri="{FF2B5EF4-FFF2-40B4-BE49-F238E27FC236}">
                <a16:creationId xmlns:a16="http://schemas.microsoft.com/office/drawing/2014/main" id="{ABEA6304-53A8-4D2E-9EE8-0FD11E269BE3}"/>
              </a:ext>
            </a:extLst>
          </p:cNvPr>
          <p:cNvPicPr>
            <a:picLocks noChangeAspect="1"/>
          </p:cNvPicPr>
          <p:nvPr/>
        </p:nvPicPr>
        <p:blipFill>
          <a:blip r:embed="rId4"/>
          <a:stretch>
            <a:fillRect/>
          </a:stretch>
        </p:blipFill>
        <p:spPr>
          <a:xfrm>
            <a:off x="9213827" y="2587412"/>
            <a:ext cx="8816186" cy="4939121"/>
          </a:xfrm>
          <a:prstGeom prst="rect">
            <a:avLst/>
          </a:prstGeom>
        </p:spPr>
      </p:pic>
      <p:sp>
        <p:nvSpPr>
          <p:cNvPr id="11" name="TextBox 10">
            <a:extLst>
              <a:ext uri="{FF2B5EF4-FFF2-40B4-BE49-F238E27FC236}">
                <a16:creationId xmlns:a16="http://schemas.microsoft.com/office/drawing/2014/main" id="{8ADACDB0-CAE4-40D7-9E90-820D27413E0F}"/>
              </a:ext>
            </a:extLst>
          </p:cNvPr>
          <p:cNvSpPr txBox="1"/>
          <p:nvPr/>
        </p:nvSpPr>
        <p:spPr>
          <a:xfrm>
            <a:off x="750939" y="3111107"/>
            <a:ext cx="2020836"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800" dirty="0">
                <a:solidFill>
                  <a:srgbClr val="00B7FF"/>
                </a:solidFill>
                <a:latin typeface="+mj-lt"/>
              </a:rPr>
              <a:t>Mean: 4.49</a:t>
            </a:r>
          </a:p>
        </p:txBody>
      </p:sp>
      <p:sp>
        <p:nvSpPr>
          <p:cNvPr id="16" name="TextBox 15">
            <a:extLst>
              <a:ext uri="{FF2B5EF4-FFF2-40B4-BE49-F238E27FC236}">
                <a16:creationId xmlns:a16="http://schemas.microsoft.com/office/drawing/2014/main" id="{6B63398D-1196-4E72-A081-6E43D50E810B}"/>
              </a:ext>
            </a:extLst>
          </p:cNvPr>
          <p:cNvSpPr txBox="1"/>
          <p:nvPr/>
        </p:nvSpPr>
        <p:spPr>
          <a:xfrm>
            <a:off x="9852077" y="3111107"/>
            <a:ext cx="2020836" cy="5232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2800" dirty="0">
                <a:solidFill>
                  <a:srgbClr val="00B7FF"/>
                </a:solidFill>
                <a:latin typeface="+mj-lt"/>
              </a:rPr>
              <a:t>Mean: 4.20</a:t>
            </a:r>
          </a:p>
        </p:txBody>
      </p: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A79505A-7FD2-44DF-9EB8-7F307188A37C}"/>
                  </a:ext>
                </a:extLst>
              </p:cNvPr>
              <p:cNvSpPr txBox="1"/>
              <p:nvPr/>
            </p:nvSpPr>
            <p:spPr>
              <a:xfrm>
                <a:off x="11824091" y="7773335"/>
                <a:ext cx="5619359" cy="109433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unc>
                        <m:funcPr>
                          <m:ctrlPr>
                            <a:rPr lang="en-US" sz="2800" i="1">
                              <a:latin typeface="Cambria Math" panose="02040503050406030204" pitchFamily="18" charset="0"/>
                            </a:rPr>
                          </m:ctrlPr>
                        </m:funcPr>
                        <m:fName>
                          <m:limLow>
                            <m:limLowPr>
                              <m:ctrlPr>
                                <a:rPr lang="en-US" sz="2800" i="1">
                                  <a:latin typeface="Cambria Math" panose="02040503050406030204" pitchFamily="18" charset="0"/>
                                </a:rPr>
                              </m:ctrlPr>
                            </m:limLowPr>
                            <m:e>
                              <m:r>
                                <m:rPr>
                                  <m:sty m:val="p"/>
                                </m:rPr>
                                <a:rPr lang="en-US" sz="2800">
                                  <a:latin typeface="Cambria Math" panose="02040503050406030204" pitchFamily="18" charset="0"/>
                                </a:rPr>
                                <m:t>min</m:t>
                              </m:r>
                            </m:e>
                            <m:lim>
                              <m:r>
                                <a:rPr lang="en-US" sz="2800" i="1">
                                  <a:latin typeface="Cambria Math" panose="02040503050406030204" pitchFamily="18" charset="0"/>
                                </a:rPr>
                                <m:t>𝐾</m:t>
                              </m:r>
                              <m:r>
                                <a:rPr lang="en-US" sz="2800" i="1">
                                  <a:latin typeface="Cambria Math" panose="02040503050406030204" pitchFamily="18" charset="0"/>
                                </a:rPr>
                                <m:t>,</m:t>
                              </m:r>
                              <m:r>
                                <a:rPr lang="en-US" sz="2800" i="1">
                                  <a:latin typeface="Cambria Math" panose="02040503050406030204" pitchFamily="18" charset="0"/>
                                </a:rPr>
                                <m:t>𝑅</m:t>
                              </m:r>
                              <m:r>
                                <a:rPr lang="en-US" sz="2800" i="1">
                                  <a:latin typeface="Cambria Math" panose="02040503050406030204" pitchFamily="18" charset="0"/>
                                </a:rPr>
                                <m:t>,</m:t>
                              </m:r>
                              <m:r>
                                <a:rPr lang="en-US" sz="2800" i="1">
                                  <a:latin typeface="Cambria Math" panose="02040503050406030204" pitchFamily="18" charset="0"/>
                                </a:rPr>
                                <m:t>𝑡</m:t>
                              </m:r>
                            </m:lim>
                          </m:limLow>
                        </m:fName>
                        <m:e>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𝑗</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𝑚</m:t>
                              </m:r>
                            </m:sub>
                            <m:sup/>
                            <m:e>
                              <m:nary>
                                <m:naryPr>
                                  <m:chr m:val="∑"/>
                                  <m:supHide m:val="on"/>
                                  <m:ctrlPr>
                                    <a:rPr lang="en-US" sz="2800" i="1">
                                      <a:latin typeface="Cambria Math" panose="02040503050406030204" pitchFamily="18" charset="0"/>
                                    </a:rPr>
                                  </m:ctrlPr>
                                </m:naryPr>
                                <m:sub>
                                  <m:r>
                                    <m:rPr>
                                      <m:brk m:alnAt="7"/>
                                    </m:rPr>
                                    <a:rPr lang="en-US" sz="2800" i="1">
                                      <a:latin typeface="Cambria Math" panose="02040503050406030204" pitchFamily="18" charset="0"/>
                                    </a:rPr>
                                    <m:t>𝑖</m:t>
                                  </m:r>
                                  <m:r>
                                    <a:rPr lang="en-US" sz="2800" i="1">
                                      <a:latin typeface="Cambria Math" panose="02040503050406030204" pitchFamily="18" charset="0"/>
                                      <a:ea typeface="Cambria Math" panose="02040503050406030204" pitchFamily="18" charset="0"/>
                                    </a:rPr>
                                    <m:t>∀</m:t>
                                  </m:r>
                                  <m:r>
                                    <a:rPr lang="en-US" sz="2800" i="1">
                                      <a:latin typeface="Cambria Math" panose="02040503050406030204" pitchFamily="18" charset="0"/>
                                      <a:ea typeface="Cambria Math" panose="02040503050406030204" pitchFamily="18" charset="0"/>
                                    </a:rPr>
                                    <m:t>𝑛</m:t>
                                  </m:r>
                                </m:sub>
                                <m:sup/>
                                <m:e>
                                  <m:sSup>
                                    <m:sSupPr>
                                      <m:ctrlPr>
                                        <a:rPr lang="en-US" sz="2800" i="1">
                                          <a:latin typeface="Cambria Math" panose="02040503050406030204" pitchFamily="18" charset="0"/>
                                        </a:rPr>
                                      </m:ctrlPr>
                                    </m:sSupPr>
                                    <m:e>
                                      <m:d>
                                        <m:dPr>
                                          <m:begChr m:val="‖"/>
                                          <m:endChr m:val="‖"/>
                                          <m:ctrlPr>
                                            <a:rPr lang="en-US" sz="2800" i="1">
                                              <a:latin typeface="Cambria Math" panose="02040503050406030204" pitchFamily="18" charset="0"/>
                                            </a:rPr>
                                          </m:ctrlPr>
                                        </m:dPr>
                                        <m:e>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𝑖𝑗</m:t>
                                              </m:r>
                                            </m:sub>
                                          </m:sSub>
                                          <m:r>
                                            <a:rPr lang="en-US" sz="2800" i="1">
                                              <a:latin typeface="Cambria Math" panose="02040503050406030204" pitchFamily="18" charset="0"/>
                                            </a:rPr>
                                            <m:t>−</m:t>
                                          </m:r>
                                          <m:r>
                                            <a:rPr lang="en-US" sz="2800" i="1">
                                              <a:latin typeface="Cambria Math" panose="02040503050406030204" pitchFamily="18" charset="0"/>
                                            </a:rPr>
                                            <m:t>𝑃</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𝑋</m:t>
                                              </m:r>
                                            </m:e>
                                            <m:sub>
                                              <m:r>
                                                <a:rPr lang="en-US" sz="2800" i="1">
                                                  <a:latin typeface="Cambria Math" panose="02040503050406030204" pitchFamily="18" charset="0"/>
                                                </a:rPr>
                                                <m:t>𝑖</m:t>
                                              </m:r>
                                            </m:sub>
                                          </m:sSub>
                                          <m:r>
                                            <a:rPr lang="en-US" sz="2800" i="1">
                                              <a:latin typeface="Cambria Math" panose="02040503050406030204" pitchFamily="18" charset="0"/>
                                            </a:rPr>
                                            <m:t>,</m:t>
                                          </m:r>
                                          <m:r>
                                            <a:rPr lang="en-US" sz="2800" i="1">
                                              <a:latin typeface="Cambria Math" panose="02040503050406030204" pitchFamily="18" charset="0"/>
                                            </a:rPr>
                                            <m:t>𝐾</m:t>
                                          </m:r>
                                          <m:r>
                                            <a:rPr lang="en-US" sz="2800" i="1">
                                              <a:latin typeface="Cambria Math" panose="02040503050406030204" pitchFamily="18" charset="0"/>
                                            </a:rPr>
                                            <m:t>,</m:t>
                                          </m:r>
                                          <m:r>
                                            <a:rPr lang="en-US" sz="2800" i="1">
                                              <a:latin typeface="Cambria Math" panose="02040503050406030204" pitchFamily="18" charset="0"/>
                                            </a:rPr>
                                            <m:t>𝑅</m:t>
                                          </m:r>
                                          <m:r>
                                            <a:rPr lang="en-US" sz="2800" i="1">
                                              <a:latin typeface="Cambria Math" panose="02040503050406030204" pitchFamily="18" charset="0"/>
                                            </a:rPr>
                                            <m:t>,</m:t>
                                          </m:r>
                                          <m:r>
                                            <a:rPr lang="en-US" sz="2800" i="1">
                                              <a:latin typeface="Cambria Math" panose="02040503050406030204" pitchFamily="18" charset="0"/>
                                            </a:rPr>
                                            <m:t>𝑡</m:t>
                                          </m:r>
                                          <m:r>
                                            <a:rPr lang="en-US" sz="2800" i="1">
                                              <a:latin typeface="Cambria Math" panose="02040503050406030204" pitchFamily="18" charset="0"/>
                                            </a:rPr>
                                            <m:t>,</m:t>
                                          </m:r>
                                          <m:r>
                                            <a:rPr lang="en-US" sz="2800" i="1">
                                              <a:latin typeface="Cambria Math" panose="02040503050406030204" pitchFamily="18" charset="0"/>
                                            </a:rPr>
                                            <m:t>𝑑</m:t>
                                          </m:r>
                                          <m:r>
                                            <a:rPr lang="en-US" sz="2800" i="1">
                                              <a:latin typeface="Cambria Math" panose="02040503050406030204" pitchFamily="18" charset="0"/>
                                            </a:rPr>
                                            <m:t>)</m:t>
                                          </m:r>
                                        </m:e>
                                      </m:d>
                                    </m:e>
                                    <m:sup>
                                      <m:r>
                                        <a:rPr lang="en-US" sz="2800" i="1">
                                          <a:latin typeface="Cambria Math" panose="02040503050406030204" pitchFamily="18" charset="0"/>
                                        </a:rPr>
                                        <m:t>2</m:t>
                                      </m:r>
                                    </m:sup>
                                  </m:sSup>
                                </m:e>
                              </m:nary>
                            </m:e>
                          </m:nary>
                        </m:e>
                      </m:func>
                    </m:oMath>
                  </m:oMathPara>
                </a14:m>
                <a:endParaRPr lang="en-US" sz="2800" dirty="0"/>
              </a:p>
            </p:txBody>
          </p:sp>
        </mc:Choice>
        <mc:Fallback>
          <p:sp>
            <p:nvSpPr>
              <p:cNvPr id="17" name="TextBox 16">
                <a:extLst>
                  <a:ext uri="{FF2B5EF4-FFF2-40B4-BE49-F238E27FC236}">
                    <a16:creationId xmlns:a16="http://schemas.microsoft.com/office/drawing/2014/main" id="{EA79505A-7FD2-44DF-9EB8-7F307188A37C}"/>
                  </a:ext>
                </a:extLst>
              </p:cNvPr>
              <p:cNvSpPr txBox="1">
                <a:spLocks noRot="1" noChangeAspect="1" noMove="1" noResize="1" noEditPoints="1" noAdjustHandles="1" noChangeArrowheads="1" noChangeShapeType="1" noTextEdit="1"/>
              </p:cNvSpPr>
              <p:nvPr/>
            </p:nvSpPr>
            <p:spPr>
              <a:xfrm>
                <a:off x="11824091" y="7773335"/>
                <a:ext cx="5619359" cy="109433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1390A41D-61D0-4565-83C1-1660C4E3D613}"/>
                  </a:ext>
                </a:extLst>
              </p:cNvPr>
              <p:cNvSpPr txBox="1"/>
              <p:nvPr/>
            </p:nvSpPr>
            <p:spPr>
              <a:xfrm>
                <a:off x="11824091" y="9221623"/>
                <a:ext cx="2444387" cy="43088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800" i="1">
                          <a:latin typeface="Cambria Math" panose="02040503050406030204" pitchFamily="18" charset="0"/>
                        </a:rPr>
                        <m:t>𝑤h𝑒𝑟𝑒</m:t>
                      </m:r>
                      <m:r>
                        <a:rPr lang="en-US" sz="2800" i="1">
                          <a:latin typeface="Cambria Math" panose="02040503050406030204" pitchFamily="18" charset="0"/>
                        </a:rPr>
                        <m:t> </m:t>
                      </m:r>
                      <m:sSup>
                        <m:sSupPr>
                          <m:ctrlPr>
                            <a:rPr lang="en-US" sz="2800" i="1">
                              <a:latin typeface="Cambria Math" panose="02040503050406030204" pitchFamily="18" charset="0"/>
                            </a:rPr>
                          </m:ctrlPr>
                        </m:sSupPr>
                        <m:e>
                          <m:r>
                            <a:rPr lang="en-US" sz="2800" i="1">
                              <a:latin typeface="Cambria Math" panose="02040503050406030204" pitchFamily="18" charset="0"/>
                            </a:rPr>
                            <m:t>𝑅</m:t>
                          </m:r>
                        </m:e>
                        <m:sup>
                          <m:r>
                            <a:rPr lang="en-US" sz="2800" i="1">
                              <a:latin typeface="Cambria Math" panose="02040503050406030204" pitchFamily="18" charset="0"/>
                            </a:rPr>
                            <m:t>𝑇</m:t>
                          </m:r>
                        </m:sup>
                      </m:sSup>
                      <m:r>
                        <a:rPr lang="en-US" sz="2800" i="1">
                          <a:latin typeface="Cambria Math" panose="02040503050406030204" pitchFamily="18" charset="0"/>
                        </a:rPr>
                        <m:t>𝑅</m:t>
                      </m:r>
                      <m:r>
                        <a:rPr lang="en-US" sz="2800" i="1">
                          <a:latin typeface="Cambria Math" panose="02040503050406030204" pitchFamily="18" charset="0"/>
                        </a:rPr>
                        <m:t>=</m:t>
                      </m:r>
                      <m:r>
                        <a:rPr lang="en-US" sz="2800" i="1">
                          <a:latin typeface="Cambria Math" panose="02040503050406030204" pitchFamily="18" charset="0"/>
                        </a:rPr>
                        <m:t>𝐼</m:t>
                      </m:r>
                    </m:oMath>
                  </m:oMathPara>
                </a14:m>
                <a:endParaRPr lang="en-US" sz="2800" dirty="0"/>
              </a:p>
            </p:txBody>
          </p:sp>
        </mc:Choice>
        <mc:Fallback>
          <p:sp>
            <p:nvSpPr>
              <p:cNvPr id="18" name="TextBox 17">
                <a:extLst>
                  <a:ext uri="{FF2B5EF4-FFF2-40B4-BE49-F238E27FC236}">
                    <a16:creationId xmlns:a16="http://schemas.microsoft.com/office/drawing/2014/main" id="{1390A41D-61D0-4565-83C1-1660C4E3D613}"/>
                  </a:ext>
                </a:extLst>
              </p:cNvPr>
              <p:cNvSpPr txBox="1">
                <a:spLocks noRot="1" noChangeAspect="1" noMove="1" noResize="1" noEditPoints="1" noAdjustHandles="1" noChangeArrowheads="1" noChangeShapeType="1" noTextEdit="1"/>
              </p:cNvSpPr>
              <p:nvPr/>
            </p:nvSpPr>
            <p:spPr>
              <a:xfrm>
                <a:off x="11824091" y="9221623"/>
                <a:ext cx="2444387" cy="430887"/>
              </a:xfrm>
              <a:prstGeom prst="rect">
                <a:avLst/>
              </a:prstGeom>
              <a:blipFill>
                <a:blip r:embed="rId6"/>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EE0C107A-463C-4E89-BC10-49134337740E}"/>
              </a:ext>
            </a:extLst>
          </p:cNvPr>
          <p:cNvSpPr txBox="1"/>
          <p:nvPr/>
        </p:nvSpPr>
        <p:spPr>
          <a:xfrm>
            <a:off x="420417" y="7695492"/>
            <a:ext cx="10915650" cy="1951496"/>
          </a:xfrm>
          <a:prstGeom prst="rect">
            <a:avLst/>
          </a:prstGeom>
          <a:noFill/>
        </p:spPr>
        <p:txBody>
          <a:bodyPr wrap="square" rtlCol="0">
            <a:spAutoFit/>
          </a:bodyPr>
          <a:lstStyle/>
          <a:p>
            <a:pPr>
              <a:lnSpc>
                <a:spcPct val="150000"/>
              </a:lnSpc>
            </a:pPr>
            <a:r>
              <a:rPr lang="en-US" sz="2800" dirty="0">
                <a:latin typeface="+mj-lt"/>
              </a:rPr>
              <a:t>The parameters we get from the camera calibration using Zhang’s algorithm can be further refined by running a nonlinear optimization by minimizing the total error among all images</a:t>
            </a:r>
          </a:p>
        </p:txBody>
      </p:sp>
    </p:spTree>
    <p:extLst>
      <p:ext uri="{BB962C8B-B14F-4D97-AF65-F5344CB8AC3E}">
        <p14:creationId xmlns:p14="http://schemas.microsoft.com/office/powerpoint/2010/main" val="3873953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41C194E-B5C8-43F1-9F2F-CA697C8BBFD9}"/>
              </a:ext>
            </a:extLst>
          </p:cNvPr>
          <p:cNvSpPr>
            <a:spLocks noGrp="1"/>
          </p:cNvSpPr>
          <p:nvPr>
            <p:ph type="title"/>
          </p:nvPr>
        </p:nvSpPr>
        <p:spPr/>
        <p:txBody>
          <a:bodyPr/>
          <a:lstStyle/>
          <a:p>
            <a:r>
              <a:rPr lang="en-US" dirty="0"/>
              <a:t>Conclusion</a:t>
            </a:r>
          </a:p>
        </p:txBody>
      </p:sp>
      <p:sp>
        <p:nvSpPr>
          <p:cNvPr id="8" name="Slide Number Placeholder 7">
            <a:extLst>
              <a:ext uri="{FF2B5EF4-FFF2-40B4-BE49-F238E27FC236}">
                <a16:creationId xmlns:a16="http://schemas.microsoft.com/office/drawing/2014/main" id="{C3CF9717-E364-4698-91D7-F47B96218A47}"/>
              </a:ext>
            </a:extLst>
          </p:cNvPr>
          <p:cNvSpPr>
            <a:spLocks noGrp="1"/>
          </p:cNvSpPr>
          <p:nvPr>
            <p:ph type="sldNum" sz="quarter" idx="33"/>
          </p:nvPr>
        </p:nvSpPr>
        <p:spPr/>
        <p:txBody>
          <a:bodyPr/>
          <a:lstStyle/>
          <a:p>
            <a:fld id="{19B51A1E-902D-48AF-9020-955120F399B6}" type="slidenum">
              <a:rPr lang="en-US" noProof="0" smtClean="0"/>
              <a:pPr/>
              <a:t>7</a:t>
            </a:fld>
            <a:endParaRPr lang="en-US" noProof="0" dirty="0"/>
          </a:p>
        </p:txBody>
      </p:sp>
      <p:sp>
        <p:nvSpPr>
          <p:cNvPr id="11" name="TextBox 10">
            <a:extLst>
              <a:ext uri="{FF2B5EF4-FFF2-40B4-BE49-F238E27FC236}">
                <a16:creationId xmlns:a16="http://schemas.microsoft.com/office/drawing/2014/main" id="{DE1F7F32-CF52-4193-9062-18A8CEACA4D8}"/>
              </a:ext>
            </a:extLst>
          </p:cNvPr>
          <p:cNvSpPr txBox="1"/>
          <p:nvPr/>
        </p:nvSpPr>
        <p:spPr>
          <a:xfrm>
            <a:off x="648001" y="2645701"/>
            <a:ext cx="16304360" cy="5475538"/>
          </a:xfrm>
          <a:prstGeom prst="rect">
            <a:avLst/>
          </a:prstGeom>
          <a:noFill/>
        </p:spPr>
        <p:txBody>
          <a:bodyPr wrap="square" rtlCol="0">
            <a:spAutoFit/>
          </a:bodyPr>
          <a:lstStyle/>
          <a:p>
            <a:pPr marL="428625" indent="-428625">
              <a:lnSpc>
                <a:spcPct val="200000"/>
              </a:lnSpc>
              <a:spcAft>
                <a:spcPts val="900"/>
              </a:spcAft>
              <a:buFont typeface="Arial" panose="020B0604020202020204" pitchFamily="34" charset="0"/>
              <a:buChar char="•"/>
            </a:pPr>
            <a:r>
              <a:rPr lang="en-US" sz="2800" dirty="0">
                <a:latin typeface="+mj-lt"/>
              </a:rPr>
              <a:t>For this project we examined an automatic camera calibration system, using a video showing a chessboard pattern on a screen as the source for images</a:t>
            </a:r>
          </a:p>
          <a:p>
            <a:pPr marL="428625" indent="-428625">
              <a:lnSpc>
                <a:spcPct val="200000"/>
              </a:lnSpc>
              <a:spcAft>
                <a:spcPts val="900"/>
              </a:spcAft>
              <a:buFont typeface="Arial" panose="020B0604020202020204" pitchFamily="34" charset="0"/>
              <a:buChar char="•"/>
            </a:pPr>
            <a:r>
              <a:rPr lang="en-US" sz="2800" dirty="0">
                <a:latin typeface="+mj-lt"/>
              </a:rPr>
              <a:t>The system we worked on reduces user action required to calibrate a camera</a:t>
            </a:r>
          </a:p>
          <a:p>
            <a:pPr marL="428625" indent="-428625">
              <a:lnSpc>
                <a:spcPct val="200000"/>
              </a:lnSpc>
              <a:spcAft>
                <a:spcPts val="900"/>
              </a:spcAft>
              <a:buFont typeface="Arial" panose="020B0604020202020204" pitchFamily="34" charset="0"/>
              <a:buChar char="•"/>
            </a:pPr>
            <a:r>
              <a:rPr lang="en-US" sz="2800" dirty="0">
                <a:latin typeface="+mj-lt"/>
              </a:rPr>
              <a:t>It is a robust approach, producing results comparable or even better than those produced by the conventional manual approach</a:t>
            </a:r>
          </a:p>
          <a:p>
            <a:pPr marL="428625" indent="-428625">
              <a:lnSpc>
                <a:spcPct val="200000"/>
              </a:lnSpc>
              <a:spcAft>
                <a:spcPts val="900"/>
              </a:spcAft>
              <a:buFont typeface="Arial" panose="020B0604020202020204" pitchFamily="34" charset="0"/>
              <a:buChar char="•"/>
            </a:pPr>
            <a:r>
              <a:rPr lang="en-US" sz="2800" dirty="0">
                <a:latin typeface="+mj-lt"/>
              </a:rPr>
              <a:t>The system further refines the estimated parameters using nonlinear optimization of the variables</a:t>
            </a:r>
          </a:p>
        </p:txBody>
      </p:sp>
    </p:spTree>
    <p:extLst>
      <p:ext uri="{BB962C8B-B14F-4D97-AF65-F5344CB8AC3E}">
        <p14:creationId xmlns:p14="http://schemas.microsoft.com/office/powerpoint/2010/main" val="2767059893"/>
      </p:ext>
    </p:extLst>
  </p:cSld>
  <p:clrMapOvr>
    <a:masterClrMapping/>
  </p:clrMapOvr>
</p:sld>
</file>

<file path=ppt/theme/theme1.xml><?xml version="1.0" encoding="utf-8"?>
<a:theme xmlns:a="http://schemas.openxmlformats.org/drawingml/2006/main" name="Office Theme">
  <a:themeElements>
    <a:clrScheme name="Custom 5">
      <a:dk1>
        <a:srgbClr val="B43512"/>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67328976_Minimalist presentation_RVA_v4" id="{DA616D2A-CFEC-48D2-90FC-DF66CF8D2F8A}" vid="{8F2838F8-33B8-457C-9B19-1E5863B0E0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7323504-CBC8-4A2F-BF86-8DF0D94D4A3D}">
  <ds:schemaRefs>
    <ds:schemaRef ds:uri="http://schemas.microsoft.com/sharepoint/v3/contenttype/forms"/>
  </ds:schemaRefs>
</ds:datastoreItem>
</file>

<file path=customXml/itemProps2.xml><?xml version="1.0" encoding="utf-8"?>
<ds:datastoreItem xmlns:ds="http://schemas.openxmlformats.org/officeDocument/2006/customXml" ds:itemID="{853D8350-BC36-420E-83B3-2CFFF4E97F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100F67-BC3D-46B4-8D39-802DC9D7F2EB}">
  <ds:schemaRefs>
    <ds:schemaRef ds:uri="http://schemas.openxmlformats.org/package/2006/metadata/core-properties"/>
    <ds:schemaRef ds:uri="http://purl.org/dc/dcmitype/"/>
    <ds:schemaRef ds:uri="http://purl.org/dc/terms/"/>
    <ds:schemaRef ds:uri="http://purl.org/dc/elements/1.1/"/>
    <ds:schemaRef ds:uri="http://schemas.microsoft.com/office/infopath/2007/PartnerControls"/>
    <ds:schemaRef ds:uri="http://schemas.microsoft.com/office/2006/metadata/properties"/>
    <ds:schemaRef ds:uri="16c05727-aa75-4e4a-9b5f-8a80a1165891"/>
    <ds:schemaRef ds:uri="http://schemas.microsoft.com/office/2006/documentManagement/types"/>
    <ds:schemaRef ds:uri="http://www.w3.org/XML/1998/namespace"/>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TM10001114[[fn=Gallery]]</Template>
  <TotalTime>0</TotalTime>
  <Words>850</Words>
  <Application>Microsoft Office PowerPoint</Application>
  <PresentationFormat>Custom</PresentationFormat>
  <Paragraphs>79</Paragraphs>
  <Slides>7</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Cambria Math</vt:lpstr>
      <vt:lpstr>Neo Sans</vt:lpstr>
      <vt:lpstr>Times New Roman</vt:lpstr>
      <vt:lpstr>Office Theme</vt:lpstr>
      <vt:lpstr>Automatic camera calibration using video sequence</vt:lpstr>
      <vt:lpstr>PowerPoint Presentation</vt:lpstr>
      <vt:lpstr>PowerPoint Presentation</vt:lpstr>
      <vt:lpstr>POINTS DISTRIBUTION</vt:lpstr>
      <vt:lpstr>PowerPoint Presentation</vt:lpstr>
      <vt:lpstr>NONlinear parameter refinement</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2020-05-11T21:51:07Z</dcterms:created>
  <dcterms:modified xsi:type="dcterms:W3CDTF">2020-05-12T02:57:16Z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